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4" r:id="rId9"/>
    <p:sldId id="265" r:id="rId10"/>
    <p:sldId id="260" r:id="rId11"/>
    <p:sldId id="261" r:id="rId12"/>
    <p:sldId id="262" r:id="rId13"/>
    <p:sldId id="263" r:id="rId14"/>
  </p:sldIdLst>
  <p:sldSz cx="9144000" cy="6858000" type="screen4x3"/>
  <p:notesSz cx="6805613" cy="99393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tschellph" initials="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2D050"/>
    <a:srgbClr val="A91816"/>
    <a:srgbClr val="ED1A3B"/>
    <a:srgbClr val="EF3E33"/>
    <a:srgbClr val="0C4DA2"/>
    <a:srgbClr val="FFDE2D"/>
    <a:srgbClr val="F3800D"/>
    <a:srgbClr val="C89800"/>
    <a:srgbClr val="83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8852" autoAdjust="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E3E8266-6CEC-47AB-9B57-07358A9C7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7568D6-B26E-4612-89FD-C4DF9FF8C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393C4A9-9098-43AB-A46D-29322F781501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ADA10D-5BC4-4A37-B87B-0D85A6AAF0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1B7498-8E16-4937-B07F-BE393ED147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4835410-6DC6-42E7-A9B9-5EF37FC10E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415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98F8AA-7B72-493E-B998-DD76B427F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58C77A-0C90-490C-9085-D36ABD491A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5A1D7C-FF74-4BF9-B4BF-05EE40665B3A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2F80C07-A017-4E2F-8640-A09E7D8DC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637EF2-F474-44BB-B4DC-90E48C85E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CDF69-750D-4995-971D-15932BB85D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43B17-D8C9-4975-B004-F7D59D44E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10973D-9E9D-4E8E-AF4F-C6EDFC7719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00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84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2e60dbf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2e60dbf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90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528d347c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528d347c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34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c92f122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c92f122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76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ec92f122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ec92f122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05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ec92f122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ec92f122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72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ec92f122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ec92f122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94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ec92f122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ec92f122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87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2f38ec5f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2f38ec5f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96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2e60dbf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2e60dbf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7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4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88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1" y="58834"/>
            <a:ext cx="4313625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6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95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127500" cy="2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3187533"/>
            <a:ext cx="3127500" cy="3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1064800"/>
            <a:ext cx="6247800" cy="4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77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667900"/>
            <a:ext cx="3704400" cy="27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3502300"/>
            <a:ext cx="37044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667900"/>
            <a:ext cx="3954000" cy="5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98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9144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6028533"/>
            <a:ext cx="79794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7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964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139697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"/>
              <a:t>Abricot des Baronnies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6634325" y="1698975"/>
            <a:ext cx="19062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" sz="1800" b="1" i="1" dirty="0"/>
              <a:t>Destination IGP</a:t>
            </a:r>
            <a:endParaRPr sz="1800" b="1" i="1" dirty="0"/>
          </a:p>
          <a:p>
            <a:pPr marL="0" indent="0"/>
            <a:r>
              <a:rPr lang="fr" sz="1800" b="1" i="1" dirty="0"/>
              <a:t>Reunion SUACI </a:t>
            </a:r>
            <a:endParaRPr sz="1800" b="1" i="1" dirty="0"/>
          </a:p>
          <a:p>
            <a:pPr marL="0" indent="0"/>
            <a:r>
              <a:rPr lang="fr" sz="1800" b="1" i="1" dirty="0"/>
              <a:t>12 Février 2019</a:t>
            </a:r>
            <a:endParaRPr sz="1800" b="1" i="1" dirty="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000" y="5147126"/>
            <a:ext cx="2917000" cy="8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1207663" y="5584225"/>
            <a:ext cx="2652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i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Benoit Chauvin Buthaud</a:t>
            </a:r>
            <a:endParaRPr sz="1400" i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i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576" y="2376351"/>
            <a:ext cx="2770775" cy="27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25" y="13581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300625" y="1542425"/>
            <a:ext cx="51261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r" sz="2400"/>
              <a:t>Avec la participation financière de :</a:t>
            </a:r>
            <a:r>
              <a:rPr lang="fr"/>
              <a:t> 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51" y="3723239"/>
            <a:ext cx="2008575" cy="20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671" y="4860554"/>
            <a:ext cx="651001" cy="33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475" y="3723248"/>
            <a:ext cx="4166396" cy="170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3250" y="2828726"/>
            <a:ext cx="5439900" cy="30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3" y="857251"/>
            <a:ext cx="4300628" cy="166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61800" y="1508025"/>
            <a:ext cx="2569500" cy="11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"/>
              <a:t>AvancementDossier IGP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258725" y="3700825"/>
            <a:ext cx="12765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i="1"/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Etude Opportunité IGP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76" y="3281925"/>
            <a:ext cx="2248751" cy="22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4107225" y="2816100"/>
            <a:ext cx="5092800" cy="669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Projet IGP Abricot des Baronnies</a:t>
            </a:r>
            <a:endParaRPr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737950" y="2602600"/>
            <a:ext cx="6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b="1" kern="0">
              <a:solidFill>
                <a:srgbClr val="1155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419888" y="2602600"/>
            <a:ext cx="6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kern="0">
                <a:solidFill>
                  <a:srgbClr val="1155CC"/>
                </a:solidFill>
                <a:latin typeface="Arial"/>
                <a:cs typeface="Arial"/>
                <a:sym typeface="Arial"/>
              </a:rPr>
              <a:t>2017</a:t>
            </a:r>
            <a:endParaRPr sz="1400" b="1" kern="0">
              <a:solidFill>
                <a:srgbClr val="1155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418575" y="2602600"/>
            <a:ext cx="6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kern="0">
                <a:solidFill>
                  <a:srgbClr val="1155CC"/>
                </a:solidFill>
                <a:latin typeface="Arial"/>
                <a:cs typeface="Arial"/>
                <a:sym typeface="Arial"/>
              </a:rPr>
              <a:t>2015</a:t>
            </a:r>
            <a:endParaRPr sz="1400" b="1" kern="0">
              <a:solidFill>
                <a:srgbClr val="1155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216625" y="2602600"/>
            <a:ext cx="6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kern="0">
                <a:solidFill>
                  <a:srgbClr val="1155CC"/>
                </a:solidFill>
                <a:latin typeface="Arial"/>
                <a:cs typeface="Arial"/>
                <a:sym typeface="Arial"/>
              </a:rPr>
              <a:t>2016</a:t>
            </a:r>
            <a:endParaRPr sz="1400" b="1" kern="0">
              <a:solidFill>
                <a:srgbClr val="1155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737938" y="2602600"/>
            <a:ext cx="6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kern="0">
                <a:solidFill>
                  <a:srgbClr val="1155CC"/>
                </a:solidFill>
                <a:latin typeface="Arial"/>
                <a:cs typeface="Arial"/>
                <a:sym typeface="Arial"/>
              </a:rPr>
              <a:t>2018</a:t>
            </a:r>
            <a:endParaRPr sz="1400" b="1" kern="0">
              <a:solidFill>
                <a:srgbClr val="1155C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666550" y="4977225"/>
            <a:ext cx="13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2400" b="1" kern="0">
                <a:solidFill>
                  <a:srgbClr val="1155CC"/>
                </a:solidFill>
                <a:latin typeface="Arial"/>
                <a:cs typeface="Arial"/>
                <a:sym typeface="Arial"/>
              </a:rPr>
              <a:t>Dépôt officiel</a:t>
            </a:r>
            <a:endParaRPr sz="2400" b="1" kern="0">
              <a:solidFill>
                <a:srgbClr val="1155CC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3" name="Google Shape;83;p14"/>
          <p:cNvCxnSpPr/>
          <p:nvPr/>
        </p:nvCxnSpPr>
        <p:spPr>
          <a:xfrm flipH="1">
            <a:off x="4725475" y="3423500"/>
            <a:ext cx="10800" cy="20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4"/>
          <p:cNvCxnSpPr>
            <a:endCxn id="74" idx="3"/>
          </p:cNvCxnSpPr>
          <p:nvPr/>
        </p:nvCxnSpPr>
        <p:spPr>
          <a:xfrm flipH="1">
            <a:off x="5535225" y="3410125"/>
            <a:ext cx="12600" cy="46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4"/>
          <p:cNvSpPr txBox="1"/>
          <p:nvPr/>
        </p:nvSpPr>
        <p:spPr>
          <a:xfrm>
            <a:off x="4783275" y="4522275"/>
            <a:ext cx="14913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Statuts ODG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Cahier des Charges 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Zonage 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Dossier Financement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" name="Google Shape;86;p14"/>
          <p:cNvCxnSpPr/>
          <p:nvPr/>
        </p:nvCxnSpPr>
        <p:spPr>
          <a:xfrm flipH="1">
            <a:off x="6723025" y="3423488"/>
            <a:ext cx="2100" cy="68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4"/>
          <p:cNvSpPr txBox="1"/>
          <p:nvPr/>
        </p:nvSpPr>
        <p:spPr>
          <a:xfrm>
            <a:off x="6175250" y="4376925"/>
            <a:ext cx="14913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Choix Organisme Certificateur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Rédaction Demande de reconnaissance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" sz="13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Premiers A/R avec INAO</a:t>
            </a:r>
            <a:endParaRPr sz="13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" name="Google Shape;88;p14"/>
          <p:cNvCxnSpPr>
            <a:endCxn id="82" idx="0"/>
          </p:cNvCxnSpPr>
          <p:nvPr/>
        </p:nvCxnSpPr>
        <p:spPr>
          <a:xfrm flipH="1">
            <a:off x="8338550" y="3447825"/>
            <a:ext cx="12600" cy="152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62275" y="2925250"/>
            <a:ext cx="37065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dirty="0"/>
              <a:t>Dossier IGP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385250" y="1443900"/>
            <a:ext cx="4758600" cy="3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901" y="3515200"/>
            <a:ext cx="825625" cy="8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590" y="2415100"/>
            <a:ext cx="4399925" cy="261256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5684275" y="1615550"/>
            <a:ext cx="2490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89 Communes Concernées en Baronnies Provencales</a:t>
            </a:r>
            <a:endParaRPr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84250" y="1695275"/>
            <a:ext cx="37065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/>
              <a:t>IGP Abricot des Baronnies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385250" y="1443900"/>
            <a:ext cx="4758600" cy="3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901" y="3515200"/>
            <a:ext cx="825625" cy="8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5684275" y="1615550"/>
            <a:ext cx="2490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 enjeu Central:</a:t>
            </a:r>
            <a:endParaRPr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Différencier un Abricot de montagne sous SIQO dans un contexte Européen Ultra concurrentiel</a:t>
            </a:r>
            <a:endParaRPr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301" y="2917476"/>
            <a:ext cx="3083275" cy="30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84250" y="1695275"/>
            <a:ext cx="37065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/>
              <a:t>IGP Abricot des Baronnies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385250" y="1443900"/>
            <a:ext cx="4758600" cy="3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901" y="3515200"/>
            <a:ext cx="825625" cy="8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5684275" y="1615550"/>
            <a:ext cx="2490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 qu’il reste à faire sur la période 2020-2023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Suivi instruction phase finale  dossier IGP auprès INAO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Appui stratégique au Syndicat :Structuration commerciale et logistique de la filière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Appui stratégique au Syndicat :Structuration commerciale et logistique de la filière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Mise en œuvre du Contrôle qualité IGP</a:t>
            </a: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18" y="4831968"/>
            <a:ext cx="1168632" cy="116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4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84250" y="1695275"/>
            <a:ext cx="37065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/>
              <a:t>IGP Abricot des Baronnies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385250" y="1443900"/>
            <a:ext cx="4758600" cy="3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901" y="3515200"/>
            <a:ext cx="825625" cy="8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5684275" y="1615550"/>
            <a:ext cx="2490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 qu’il reste à faire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Mise en œuvre démarche 4p1000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Mise en œuvre projet réduction des </a:t>
            </a:r>
            <a:r>
              <a:rPr lang="fr-FR" sz="1400" b="1" i="1" kern="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phytos</a:t>
            </a: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dans les vergers IGP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Contribution à l'organisation des événementiels pour le lancement de l’IGP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fr-FR"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400" b="1" i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Animation ODG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b="1" i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052" y="4514850"/>
            <a:ext cx="1440128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13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385250" y="1443900"/>
            <a:ext cx="4758600" cy="39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4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5684275" y="1615550"/>
            <a:ext cx="2490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b="1" i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451" y="4507101"/>
            <a:ext cx="1422475" cy="14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87" y="928075"/>
            <a:ext cx="8722624" cy="347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25" y="13581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"/>
              <a:t>Un fort partenariat </a:t>
            </a:r>
            <a:endParaRPr/>
          </a:p>
          <a:p>
            <a:r>
              <a:rPr lang="fr"/>
              <a:t>avec le PNR</a:t>
            </a:r>
            <a:endParaRPr/>
          </a:p>
          <a:p>
            <a:r>
              <a:rPr lang="fr"/>
              <a:t>Baronnies Provencales</a:t>
            </a:r>
            <a:endParaRPr/>
          </a:p>
          <a:p>
            <a:r>
              <a:rPr lang="fr"/>
              <a:t>Volet Communication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428050" y="966425"/>
            <a:ext cx="46002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" sz="2400" b="1"/>
              <a:t>Actions de com menées :</a:t>
            </a:r>
            <a:endParaRPr sz="2400" b="1"/>
          </a:p>
          <a:p>
            <a:pPr indent="-342900">
              <a:lnSpc>
                <a:spcPct val="150000"/>
              </a:lnSpc>
              <a:spcBef>
                <a:spcPts val="1600"/>
              </a:spcBef>
              <a:buSzPts val="1800"/>
            </a:pPr>
            <a:r>
              <a:rPr lang="fr" sz="1800" b="1"/>
              <a:t>Articles presse</a:t>
            </a:r>
            <a:endParaRPr sz="1800" b="1"/>
          </a:p>
          <a:p>
            <a:pPr indent="-342900">
              <a:lnSpc>
                <a:spcPct val="150000"/>
              </a:lnSpc>
              <a:buSzPts val="1800"/>
            </a:pPr>
            <a:r>
              <a:rPr lang="fr" sz="1800" b="1"/>
              <a:t>Événements &amp; Salons</a:t>
            </a:r>
            <a:endParaRPr sz="1800" b="1"/>
          </a:p>
          <a:p>
            <a:pPr indent="-342900">
              <a:lnSpc>
                <a:spcPct val="150000"/>
              </a:lnSpc>
              <a:buSzPts val="1800"/>
            </a:pPr>
            <a:r>
              <a:rPr lang="fr" sz="1800" b="1"/>
              <a:t>Campagnes photos</a:t>
            </a:r>
            <a:endParaRPr sz="1800" b="1"/>
          </a:p>
          <a:p>
            <a:pPr indent="-342900">
              <a:lnSpc>
                <a:spcPct val="150000"/>
              </a:lnSpc>
              <a:buSzPts val="1800"/>
            </a:pPr>
            <a:r>
              <a:rPr lang="fr" sz="1800" b="1"/>
              <a:t>Réseaux Sociaux</a:t>
            </a:r>
            <a:endParaRPr sz="1800" b="1"/>
          </a:p>
          <a:p>
            <a:pPr indent="-342900">
              <a:lnSpc>
                <a:spcPct val="150000"/>
              </a:lnSpc>
              <a:buSzPts val="1800"/>
            </a:pPr>
            <a:r>
              <a:rPr lang="fr" sz="1800" b="1"/>
              <a:t>Travail sur notre identité visuelle : Logo</a:t>
            </a:r>
            <a:endParaRPr sz="1800" b="1"/>
          </a:p>
          <a:p>
            <a:pPr indent="-342900">
              <a:lnSpc>
                <a:spcPct val="150000"/>
              </a:lnSpc>
              <a:buSzPts val="1800"/>
            </a:pPr>
            <a:r>
              <a:rPr lang="fr" sz="1800" b="1"/>
              <a:t>Site Internet</a:t>
            </a:r>
            <a:endParaRPr sz="1800" b="1"/>
          </a:p>
        </p:txBody>
      </p:sp>
      <p:sp>
        <p:nvSpPr>
          <p:cNvPr id="121" name="Google Shape;121;p18"/>
          <p:cNvSpPr txBox="1"/>
          <p:nvPr/>
        </p:nvSpPr>
        <p:spPr>
          <a:xfrm>
            <a:off x="361550" y="2961975"/>
            <a:ext cx="38604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endParaRPr sz="1400" i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76" y="4231600"/>
            <a:ext cx="2314521" cy="154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127" y="4018550"/>
            <a:ext cx="2748127" cy="182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782325" y="5206350"/>
            <a:ext cx="4166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 sz="360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950" y="3094101"/>
            <a:ext cx="5738476" cy="19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09650"/>
            <a:ext cx="2737150" cy="27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D4C2E16DD254581A3BCD491953E27" ma:contentTypeVersion="6" ma:contentTypeDescription="Crée un document." ma:contentTypeScope="" ma:versionID="fbdf000f3c44aafe88a9af87d162e040">
  <xsd:schema xmlns:xsd="http://www.w3.org/2001/XMLSchema" xmlns:xs="http://www.w3.org/2001/XMLSchema" xmlns:p="http://schemas.microsoft.com/office/2006/metadata/properties" xmlns:ns2="f53874db-bb6d-459d-84e2-5ab69ffa215a" targetNamespace="http://schemas.microsoft.com/office/2006/metadata/properties" ma:root="true" ma:fieldsID="02c06f46fda444cb66be590fb74c14cb" ns2:_="">
    <xsd:import namespace="f53874db-bb6d-459d-84e2-5ab69ffa21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874db-bb6d-459d-84e2-5ab69ffa2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4B224-075C-467D-9969-EFF9C392DC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B597F-8409-476C-86F4-7A2016CBC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874db-bb6d-459d-84e2-5ab69ffa2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25DBB8-E63F-430D-9670-9C974EC05097}">
  <ds:schemaRefs>
    <ds:schemaRef ds:uri="f53874db-bb6d-459d-84e2-5ab69ffa215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209</Words>
  <Application>Microsoft Office PowerPoint</Application>
  <PresentationFormat>Affichage à l'écran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Merriweather</vt:lpstr>
      <vt:lpstr>Montserrat</vt:lpstr>
      <vt:lpstr>Roboto</vt:lpstr>
      <vt:lpstr>Paradigm</vt:lpstr>
      <vt:lpstr>Abricot des Baronnies</vt:lpstr>
      <vt:lpstr>AvancementDossier IGP     </vt:lpstr>
      <vt:lpstr>Dossier IGP       </vt:lpstr>
      <vt:lpstr>IGP Abricot des Baronnies        </vt:lpstr>
      <vt:lpstr>IGP Abricot des Baronnies        </vt:lpstr>
      <vt:lpstr>IGP Abricot des Baronnies        </vt:lpstr>
      <vt:lpstr>Présentation PowerPoint</vt:lpstr>
      <vt:lpstr>Un fort partenariat  avec le PNR Baronnies Provencales Volet Communication</vt:lpstr>
      <vt:lpstr>Présentation PowerPoint</vt:lpstr>
      <vt:lpstr>Présentation PowerPoint</vt:lpstr>
    </vt:vector>
  </TitlesOfParts>
  <Company>Install.RDI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Install.RDI</dc:creator>
  <cp:lastModifiedBy>Fanny BERTRAND</cp:lastModifiedBy>
  <cp:revision>18</cp:revision>
  <cp:lastPrinted>2018-02-05T08:18:13Z</cp:lastPrinted>
  <dcterms:created xsi:type="dcterms:W3CDTF">2008-11-10T16:24:45Z</dcterms:created>
  <dcterms:modified xsi:type="dcterms:W3CDTF">2022-08-26T10:19:23Z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0x010100AD0D4C2E16DD254581A3BCD491953E27</vt:lpwstr>
  </property>
</Properties>
</file>