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26" r:id="rId5"/>
    <p:sldId id="355" r:id="rId6"/>
    <p:sldId id="356" r:id="rId7"/>
    <p:sldId id="357" r:id="rId8"/>
    <p:sldId id="358" r:id="rId9"/>
    <p:sldId id="386" r:id="rId10"/>
    <p:sldId id="388" r:id="rId11"/>
    <p:sldId id="334" r:id="rId12"/>
    <p:sldId id="381" r:id="rId13"/>
    <p:sldId id="382" r:id="rId14"/>
    <p:sldId id="383" r:id="rId15"/>
    <p:sldId id="384" r:id="rId16"/>
    <p:sldId id="385" r:id="rId17"/>
    <p:sldId id="335" r:id="rId18"/>
    <p:sldId id="392" r:id="rId19"/>
    <p:sldId id="360" r:id="rId20"/>
    <p:sldId id="389" r:id="rId21"/>
    <p:sldId id="390" r:id="rId22"/>
    <p:sldId id="391" r:id="rId23"/>
    <p:sldId id="362" r:id="rId24"/>
  </p:sldIdLst>
  <p:sldSz cx="9144000" cy="6858000" type="screen4x3"/>
  <p:notesSz cx="6805613" cy="99393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tschellph" initials="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2D050"/>
    <a:srgbClr val="A91816"/>
    <a:srgbClr val="ED1A3B"/>
    <a:srgbClr val="EF3E33"/>
    <a:srgbClr val="0C4DA2"/>
    <a:srgbClr val="FFDE2D"/>
    <a:srgbClr val="F3800D"/>
    <a:srgbClr val="C89800"/>
    <a:srgbClr val="83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73621" autoAdjust="0"/>
  </p:normalViewPr>
  <p:slideViewPr>
    <p:cSldViewPr snapToGrid="0">
      <p:cViewPr varScale="1">
        <p:scale>
          <a:sx n="62" d="100"/>
          <a:sy n="62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54322-506A-4A7D-9407-DFB91B616E6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97B27C6-B9C6-41CF-BD9A-60189450686B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dirty="0"/>
            <a:t>Scénario 1 </a:t>
          </a:r>
        </a:p>
        <a:p>
          <a:r>
            <a:rPr lang="fr-FR" sz="3100" dirty="0"/>
            <a:t> Travail à Façon prestataire extérieur</a:t>
          </a:r>
        </a:p>
      </dgm:t>
    </dgm:pt>
    <dgm:pt modelId="{FB931646-2487-4DED-943F-6B324DB0A6B9}" type="parTrans" cxnId="{25BD3163-5566-406E-9D1D-2727CC23A41E}">
      <dgm:prSet/>
      <dgm:spPr/>
      <dgm:t>
        <a:bodyPr/>
        <a:lstStyle/>
        <a:p>
          <a:endParaRPr lang="fr-FR"/>
        </a:p>
      </dgm:t>
    </dgm:pt>
    <dgm:pt modelId="{11E4AC23-7FC8-484A-8702-FDC6879AA6CA}" type="sibTrans" cxnId="{25BD3163-5566-406E-9D1D-2727CC23A41E}">
      <dgm:prSet/>
      <dgm:spPr/>
      <dgm:t>
        <a:bodyPr/>
        <a:lstStyle/>
        <a:p>
          <a:endParaRPr lang="fr-FR"/>
        </a:p>
      </dgm:t>
    </dgm:pt>
    <dgm:pt modelId="{BBF58AA5-30DA-4543-B548-CE2E63975CAD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1400" dirty="0"/>
            <a:t>Scénario 2 </a:t>
          </a:r>
        </a:p>
        <a:p>
          <a:r>
            <a:rPr lang="fr-FR" sz="2100" dirty="0"/>
            <a:t>Investissement dans une ligne de conditionnement local</a:t>
          </a:r>
        </a:p>
        <a:p>
          <a:r>
            <a:rPr lang="fr-FR" sz="2000" b="1" dirty="0">
              <a:solidFill>
                <a:srgbClr val="FFFF00"/>
              </a:solidFill>
            </a:rPr>
            <a:t>5</a:t>
          </a:r>
          <a:r>
            <a:rPr lang="fr-FR" sz="1600" b="1" dirty="0">
              <a:solidFill>
                <a:srgbClr val="FFFF00"/>
              </a:solidFill>
            </a:rPr>
            <a:t> millions de litres de lait</a:t>
          </a:r>
          <a:endParaRPr lang="fr-FR" sz="2100" dirty="0"/>
        </a:p>
      </dgm:t>
    </dgm:pt>
    <dgm:pt modelId="{C35BBC58-CA7F-4EE1-A254-53CB37DE4C83}" type="parTrans" cxnId="{CCA1AF1D-4141-48DE-85A0-7287A6AB69A2}">
      <dgm:prSet/>
      <dgm:spPr/>
      <dgm:t>
        <a:bodyPr/>
        <a:lstStyle/>
        <a:p>
          <a:endParaRPr lang="fr-FR"/>
        </a:p>
      </dgm:t>
    </dgm:pt>
    <dgm:pt modelId="{5A0310EA-F167-418E-9CE1-A1B79D264923}" type="sibTrans" cxnId="{CCA1AF1D-4141-48DE-85A0-7287A6AB69A2}">
      <dgm:prSet/>
      <dgm:spPr/>
      <dgm:t>
        <a:bodyPr/>
        <a:lstStyle/>
        <a:p>
          <a:endParaRPr lang="fr-FR"/>
        </a:p>
      </dgm:t>
    </dgm:pt>
    <dgm:pt modelId="{183C99F9-5A33-4545-90E4-2411E8D4EE98}">
      <dgm:prSet phldrT="[Texte]" custT="1"/>
      <dgm:spPr>
        <a:solidFill>
          <a:srgbClr val="CF543F"/>
        </a:solidFill>
      </dgm:spPr>
      <dgm:t>
        <a:bodyPr/>
        <a:lstStyle/>
        <a:p>
          <a:r>
            <a:rPr lang="fr-FR" sz="1400" dirty="0"/>
            <a:t>Scénario 3</a:t>
          </a:r>
          <a:r>
            <a:rPr lang="fr-FR" sz="2800" dirty="0"/>
            <a:t> </a:t>
          </a:r>
        </a:p>
        <a:p>
          <a:r>
            <a:rPr lang="fr-FR" sz="2100" dirty="0"/>
            <a:t>Investissement dans une ligne de conditionnement local </a:t>
          </a:r>
        </a:p>
        <a:p>
          <a:r>
            <a:rPr lang="fr-FR" sz="2100" b="1" dirty="0">
              <a:solidFill>
                <a:srgbClr val="FFFF00"/>
              </a:solidFill>
            </a:rPr>
            <a:t>10 </a:t>
          </a:r>
          <a:r>
            <a:rPr lang="fr-FR" sz="1600" b="1" dirty="0">
              <a:solidFill>
                <a:srgbClr val="FFFF00"/>
              </a:solidFill>
            </a:rPr>
            <a:t>millions de litres de lait</a:t>
          </a:r>
          <a:endParaRPr lang="fr-FR" sz="1600" dirty="0"/>
        </a:p>
      </dgm:t>
    </dgm:pt>
    <dgm:pt modelId="{43FFC815-CAD2-49D4-AE23-2CB2AB42DE3F}" type="parTrans" cxnId="{C522C155-BE1F-4E74-9D27-2ABDBCE3A562}">
      <dgm:prSet/>
      <dgm:spPr/>
      <dgm:t>
        <a:bodyPr/>
        <a:lstStyle/>
        <a:p>
          <a:endParaRPr lang="fr-FR"/>
        </a:p>
      </dgm:t>
    </dgm:pt>
    <dgm:pt modelId="{25988C31-FBE8-4C67-A8B2-F610ACC17236}" type="sibTrans" cxnId="{C522C155-BE1F-4E74-9D27-2ABDBCE3A562}">
      <dgm:prSet/>
      <dgm:spPr/>
      <dgm:t>
        <a:bodyPr/>
        <a:lstStyle/>
        <a:p>
          <a:endParaRPr lang="fr-FR"/>
        </a:p>
      </dgm:t>
    </dgm:pt>
    <dgm:pt modelId="{03BA0084-D742-4D6D-A44B-FFB4A79681CD}" type="pres">
      <dgm:prSet presAssocID="{31054322-506A-4A7D-9407-DFB91B616E67}" presName="Name0" presStyleCnt="0">
        <dgm:presLayoutVars>
          <dgm:dir/>
          <dgm:resizeHandles val="exact"/>
        </dgm:presLayoutVars>
      </dgm:prSet>
      <dgm:spPr/>
    </dgm:pt>
    <dgm:pt modelId="{276ADF73-7AA9-49F8-BFED-4F040EAB63AE}" type="pres">
      <dgm:prSet presAssocID="{197B27C6-B9C6-41CF-BD9A-60189450686B}" presName="node" presStyleLbl="node1" presStyleIdx="0" presStyleCnt="3" custLinFactNeighborX="-16375" custLinFactNeighborY="462">
        <dgm:presLayoutVars>
          <dgm:bulletEnabled val="1"/>
        </dgm:presLayoutVars>
      </dgm:prSet>
      <dgm:spPr/>
    </dgm:pt>
    <dgm:pt modelId="{D054A44C-81F5-41E7-84D8-ADB8E3FA1A6B}" type="pres">
      <dgm:prSet presAssocID="{11E4AC23-7FC8-484A-8702-FDC6879AA6CA}" presName="sibTrans" presStyleCnt="0"/>
      <dgm:spPr/>
    </dgm:pt>
    <dgm:pt modelId="{4FFE679C-A2F0-4A21-A17A-9772DF8CEFF4}" type="pres">
      <dgm:prSet presAssocID="{BBF58AA5-30DA-4543-B548-CE2E63975CAD}" presName="node" presStyleLbl="node1" presStyleIdx="1" presStyleCnt="3">
        <dgm:presLayoutVars>
          <dgm:bulletEnabled val="1"/>
        </dgm:presLayoutVars>
      </dgm:prSet>
      <dgm:spPr/>
    </dgm:pt>
    <dgm:pt modelId="{EB1630D0-0558-4219-9F2C-1C95E2493CF4}" type="pres">
      <dgm:prSet presAssocID="{5A0310EA-F167-418E-9CE1-A1B79D264923}" presName="sibTrans" presStyleCnt="0"/>
      <dgm:spPr/>
    </dgm:pt>
    <dgm:pt modelId="{FA0B13E1-D266-4C31-B256-D6B8E9E331E2}" type="pres">
      <dgm:prSet presAssocID="{183C99F9-5A33-4545-90E4-2411E8D4EE98}" presName="node" presStyleLbl="node1" presStyleIdx="2" presStyleCnt="3" custLinFactNeighborX="39940" custLinFactNeighborY="0">
        <dgm:presLayoutVars>
          <dgm:bulletEnabled val="1"/>
        </dgm:presLayoutVars>
      </dgm:prSet>
      <dgm:spPr/>
    </dgm:pt>
  </dgm:ptLst>
  <dgm:cxnLst>
    <dgm:cxn modelId="{CCA1AF1D-4141-48DE-85A0-7287A6AB69A2}" srcId="{31054322-506A-4A7D-9407-DFB91B616E67}" destId="{BBF58AA5-30DA-4543-B548-CE2E63975CAD}" srcOrd="1" destOrd="0" parTransId="{C35BBC58-CA7F-4EE1-A254-53CB37DE4C83}" sibTransId="{5A0310EA-F167-418E-9CE1-A1B79D264923}"/>
    <dgm:cxn modelId="{25BD3163-5566-406E-9D1D-2727CC23A41E}" srcId="{31054322-506A-4A7D-9407-DFB91B616E67}" destId="{197B27C6-B9C6-41CF-BD9A-60189450686B}" srcOrd="0" destOrd="0" parTransId="{FB931646-2487-4DED-943F-6B324DB0A6B9}" sibTransId="{11E4AC23-7FC8-484A-8702-FDC6879AA6CA}"/>
    <dgm:cxn modelId="{ADF29351-EE1A-4043-B573-442C2EDAD2BA}" type="presOf" srcId="{183C99F9-5A33-4545-90E4-2411E8D4EE98}" destId="{FA0B13E1-D266-4C31-B256-D6B8E9E331E2}" srcOrd="0" destOrd="0" presId="urn:microsoft.com/office/officeart/2005/8/layout/hList6"/>
    <dgm:cxn modelId="{2972AF74-C246-4043-B6F5-FFC5F5286CAA}" type="presOf" srcId="{31054322-506A-4A7D-9407-DFB91B616E67}" destId="{03BA0084-D742-4D6D-A44B-FFB4A79681CD}" srcOrd="0" destOrd="0" presId="urn:microsoft.com/office/officeart/2005/8/layout/hList6"/>
    <dgm:cxn modelId="{C522C155-BE1F-4E74-9D27-2ABDBCE3A562}" srcId="{31054322-506A-4A7D-9407-DFB91B616E67}" destId="{183C99F9-5A33-4545-90E4-2411E8D4EE98}" srcOrd="2" destOrd="0" parTransId="{43FFC815-CAD2-49D4-AE23-2CB2AB42DE3F}" sibTransId="{25988C31-FBE8-4C67-A8B2-F610ACC17236}"/>
    <dgm:cxn modelId="{797590A1-B6A8-4915-A908-320AADA20ADB}" type="presOf" srcId="{197B27C6-B9C6-41CF-BD9A-60189450686B}" destId="{276ADF73-7AA9-49F8-BFED-4F040EAB63AE}" srcOrd="0" destOrd="0" presId="urn:microsoft.com/office/officeart/2005/8/layout/hList6"/>
    <dgm:cxn modelId="{6E1A7FA5-DE71-4B52-82D8-7F8D9E38E25E}" type="presOf" srcId="{BBF58AA5-30DA-4543-B548-CE2E63975CAD}" destId="{4FFE679C-A2F0-4A21-A17A-9772DF8CEFF4}" srcOrd="0" destOrd="0" presId="urn:microsoft.com/office/officeart/2005/8/layout/hList6"/>
    <dgm:cxn modelId="{FB913263-6990-418D-93C6-BD2E5B40CC0B}" type="presParOf" srcId="{03BA0084-D742-4D6D-A44B-FFB4A79681CD}" destId="{276ADF73-7AA9-49F8-BFED-4F040EAB63AE}" srcOrd="0" destOrd="0" presId="urn:microsoft.com/office/officeart/2005/8/layout/hList6"/>
    <dgm:cxn modelId="{EC1549E3-44A2-4010-951A-75957EE58481}" type="presParOf" srcId="{03BA0084-D742-4D6D-A44B-FFB4A79681CD}" destId="{D054A44C-81F5-41E7-84D8-ADB8E3FA1A6B}" srcOrd="1" destOrd="0" presId="urn:microsoft.com/office/officeart/2005/8/layout/hList6"/>
    <dgm:cxn modelId="{A140C46C-6042-4916-BEDE-37BEADBDCA8C}" type="presParOf" srcId="{03BA0084-D742-4D6D-A44B-FFB4A79681CD}" destId="{4FFE679C-A2F0-4A21-A17A-9772DF8CEFF4}" srcOrd="2" destOrd="0" presId="urn:microsoft.com/office/officeart/2005/8/layout/hList6"/>
    <dgm:cxn modelId="{D3AA50CD-B2FA-413C-B76D-CEDB7131ED14}" type="presParOf" srcId="{03BA0084-D742-4D6D-A44B-FFB4A79681CD}" destId="{EB1630D0-0558-4219-9F2C-1C95E2493CF4}" srcOrd="3" destOrd="0" presId="urn:microsoft.com/office/officeart/2005/8/layout/hList6"/>
    <dgm:cxn modelId="{92F0EEFF-7D44-492B-A698-76ED73BB4318}" type="presParOf" srcId="{03BA0084-D742-4D6D-A44B-FFB4A79681CD}" destId="{FA0B13E1-D266-4C31-B256-D6B8E9E331E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ADF73-7AA9-49F8-BFED-4F040EAB63AE}">
      <dsp:nvSpPr>
        <dsp:cNvPr id="0" name=""/>
        <dsp:cNvSpPr/>
      </dsp:nvSpPr>
      <dsp:spPr>
        <a:xfrm rot="16200000">
          <a:off x="-528835" y="528835"/>
          <a:ext cx="3506343" cy="2448671"/>
        </a:xfrm>
        <a:prstGeom prst="flowChartManualOperati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Scénario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 Travail à Façon prestataire extérieur</a:t>
          </a:r>
        </a:p>
      </dsp:txBody>
      <dsp:txXfrm rot="5400000">
        <a:off x="1" y="701268"/>
        <a:ext cx="2448671" cy="2103805"/>
      </dsp:txXfrm>
    </dsp:sp>
    <dsp:sp modelId="{4FFE679C-A2F0-4A21-A17A-9772DF8CEFF4}">
      <dsp:nvSpPr>
        <dsp:cNvPr id="0" name=""/>
        <dsp:cNvSpPr/>
      </dsp:nvSpPr>
      <dsp:spPr>
        <a:xfrm rot="16200000">
          <a:off x="2104428" y="528835"/>
          <a:ext cx="3506343" cy="2448671"/>
        </a:xfrm>
        <a:prstGeom prst="flowChartManualOperation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Scénario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Investissement dans une ligne de conditionnement local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FF00"/>
              </a:solidFill>
            </a:rPr>
            <a:t>5</a:t>
          </a:r>
          <a:r>
            <a:rPr lang="fr-FR" sz="1600" b="1" kern="1200" dirty="0">
              <a:solidFill>
                <a:srgbClr val="FFFF00"/>
              </a:solidFill>
            </a:rPr>
            <a:t> millions de litres de lait</a:t>
          </a:r>
          <a:endParaRPr lang="fr-FR" sz="2100" kern="1200" dirty="0"/>
        </a:p>
      </dsp:txBody>
      <dsp:txXfrm rot="5400000">
        <a:off x="2633264" y="701268"/>
        <a:ext cx="2448671" cy="2103805"/>
      </dsp:txXfrm>
    </dsp:sp>
    <dsp:sp modelId="{FA0B13E1-D266-4C31-B256-D6B8E9E331E2}">
      <dsp:nvSpPr>
        <dsp:cNvPr id="0" name=""/>
        <dsp:cNvSpPr/>
      </dsp:nvSpPr>
      <dsp:spPr>
        <a:xfrm rot="16200000">
          <a:off x="4737692" y="528835"/>
          <a:ext cx="3506343" cy="2448671"/>
        </a:xfrm>
        <a:prstGeom prst="flowChartManualOperation">
          <a:avLst/>
        </a:prstGeom>
        <a:solidFill>
          <a:srgbClr val="CF54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Scénario 3</a:t>
          </a:r>
          <a:r>
            <a:rPr lang="fr-FR" sz="28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Investissement dans une ligne de conditionnement local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FFFF00"/>
              </a:solidFill>
            </a:rPr>
            <a:t>10 </a:t>
          </a:r>
          <a:r>
            <a:rPr lang="fr-FR" sz="1600" b="1" kern="1200" dirty="0">
              <a:solidFill>
                <a:srgbClr val="FFFF00"/>
              </a:solidFill>
            </a:rPr>
            <a:t>millions de litres de lait</a:t>
          </a:r>
          <a:endParaRPr lang="fr-FR" sz="1600" kern="1200" dirty="0"/>
        </a:p>
      </dsp:txBody>
      <dsp:txXfrm rot="5400000">
        <a:off x="5266528" y="701268"/>
        <a:ext cx="2448671" cy="210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E3E8266-6CEC-47AB-9B57-07358A9C7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7568D6-B26E-4612-89FD-C4DF9FF8C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393C4A9-9098-43AB-A46D-29322F781501}" type="datetimeFigureOut">
              <a:rPr lang="fr-FR"/>
              <a:pPr>
                <a:defRPr/>
              </a:pPr>
              <a:t>11/02/2019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ADA10D-5BC4-4A37-B87B-0D85A6AAF0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1B7498-8E16-4937-B07F-BE393ED14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4835410-6DC6-42E7-A9B9-5EF37FC10E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4154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98F8AA-7B72-493E-B998-DD76B427F0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58C77A-0C90-490C-9085-D36ABD491A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5A1D7C-FF74-4BF9-B4BF-05EE40665B3A}" type="datetimeFigureOut">
              <a:rPr lang="fr-FR"/>
              <a:pPr>
                <a:defRPr/>
              </a:pPr>
              <a:t>11/02/2019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2F80C07-A017-4E2F-8640-A09E7D8DC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F637EF2-F474-44BB-B4DC-90E48C85E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CDF69-750D-4995-971D-15932BB85D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343B17-D8C9-4975-B004-F7D59D44E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10973D-9E9D-4E8E-AF4F-C6EDFC7719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0088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0539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5330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26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0CDD-1A4F-457F-97AA-7649575A242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0CDD-1A4F-457F-97AA-7649575A242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254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0CDD-1A4F-457F-97AA-7649575A242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2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743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5258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882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39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3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008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854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231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0973D-9E9D-4E8E-AF4F-C6EDFC7719A7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39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2F64B1-4889-43F5-9B9A-5D0B0F464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5FF2B5-2B13-40BC-BD1D-E8A5D124C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537BC3-F73D-4A87-9FFB-251FA5B74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03AB-A314-478E-9A22-3E0271F6C7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23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4AD1D-1E3E-482A-A4E0-0E732A6779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8683B-033D-4FE1-B476-F7FB72CDC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5F2BDF-535B-4F5B-A208-32850F9A0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4AAF-8395-470C-8DA4-FB75150E59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03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62989-1114-4859-9AA9-7F1C6F1062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A6E67-89C8-4881-85C7-DE0523094D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275018-2DF8-46BE-BB3A-CD1450988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0BA4-5DE3-4068-8BFB-8567EC282D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282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CD0FC2F0-D1C4-4DDE-A90A-E168056AD2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7"/>
          <a:stretch>
            <a:fillRect/>
          </a:stretch>
        </p:blipFill>
        <p:spPr bwMode="auto">
          <a:xfrm>
            <a:off x="-4763" y="6165850"/>
            <a:ext cx="914400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D97942-EA66-42DC-90BC-F71742D0EF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9788" y="5949950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BBB5584-E8B0-4D0C-B0E8-BB69DD9F1CA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13709"/>
            <a:ext cx="82296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EB23AA-6BE3-4117-8C49-F9569894E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9F04D8-38A7-4958-B8A8-4AA81ECF7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3573FE-F398-484B-A0E4-0387C2C132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576689-2E97-46EF-9ACD-A4B672A939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249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06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32B22-976B-4E69-821A-C938E02CA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6357-5B2E-42B4-A2F9-39305E312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88D77E-1956-48B1-812E-43968B4920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9C313-AB23-4730-8A94-409E67C6B9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412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2ECC6-41A9-47C1-8DB2-8EB48CAC4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494D2-DC44-409D-A515-6CFEA1715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CB388-8286-43E7-A89A-383B379FA9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7751-B320-4868-878D-952B08EDFD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71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00AF53-5A40-4F30-8DC7-8FAD6D91E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DF8F5C6-0D92-47D2-87C2-F72BF8821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A539FD-318A-4B81-AFA0-ADCB4944C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8324-0925-4498-94DC-124E632861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65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BE506D-2650-4B34-9FE5-E7892238A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F7DCBF-68AC-455C-9810-D5A762EE5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661F04-C41B-4E56-B5F2-3EB5797F5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3A08-DE28-4335-8382-827CE5587A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131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9CD7B8-71DE-406A-ABFC-B28050625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A719DA-8CB0-46A1-883F-2D0FC8DD6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644736-0CBD-45CE-98CA-741E34833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F5730-C11B-4037-AC9B-CB1409AAA4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401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0FF86-3320-4300-BC2A-77CB0DECC2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1E00F-3050-4958-8479-0E16085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2156B-F363-484E-A4B5-8AB3A3700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B073-3985-4C74-B0CA-561C2AA9A9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490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4C594E-9277-4F15-946B-E06D44814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FB40F-11D1-4EC9-8867-BD84230A29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6B4DF-5A98-438E-B152-4C035620C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EFA5C-C184-48A5-A54A-2433BB6ACC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7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1735D4-81E1-4167-AA07-89C596B9B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B65E30-CF16-40B3-A196-CB8E396A1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6CA46C-9DF1-41A3-A288-CCD44C99B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48B9F9-5E74-4FDC-96A2-8813266852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42D1B6-4D3B-42E8-BEB0-410B776BB8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EAD129B-00BE-4EAB-8EDE-F8804D8CFC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9" y="5589240"/>
            <a:ext cx="134461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249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15" descr="C:\Users\castexa73d\Downloads\logo-partenaire-2017-rvb-pastille-bleue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26" y="5596731"/>
            <a:ext cx="2359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73" y="5792788"/>
            <a:ext cx="27527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816600"/>
            <a:ext cx="955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2">
            <a:extLst>
              <a:ext uri="{FF2B5EF4-FFF2-40B4-BE49-F238E27FC236}">
                <a16:creationId xmlns:a16="http://schemas.microsoft.com/office/drawing/2014/main" id="{EA3FE3F2-C024-4198-9D72-3DEA9FD34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538" y="908238"/>
            <a:ext cx="2743200" cy="10657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8081" y="2132856"/>
            <a:ext cx="544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altLang="fr-FR" b="1">
                <a:latin typeface="Calibri"/>
                <a:cs typeface="Calibri"/>
              </a:rPr>
              <a:t>Commission Développement des Produits de Montagne</a:t>
            </a:r>
            <a:endParaRPr lang="fr-FR"/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D7857C31-5F34-4A5E-A336-57BFE737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15" y="2708920"/>
            <a:ext cx="81295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2800" b="1">
                <a:latin typeface="Calibri"/>
                <a:cs typeface="Calibri"/>
              </a:rPr>
              <a:t>Projets Valorisation lait non différencié dans les Alpes : Bilan 2018 et suites</a:t>
            </a:r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AEF981F5-377A-40DC-A5E4-070EE17690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3804337"/>
            <a:ext cx="923925" cy="1000125"/>
          </a:xfrm>
          <a:prstGeom prst="rect">
            <a:avLst/>
          </a:prstGeom>
        </p:spPr>
      </p:pic>
      <p:pic>
        <p:nvPicPr>
          <p:cNvPr id="15" name="Image 6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04AB85C0-2849-4C78-AB4F-C212C8BDC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6662" y="3802094"/>
            <a:ext cx="847817" cy="949448"/>
          </a:xfrm>
          <a:prstGeom prst="rect">
            <a:avLst/>
          </a:prstGeom>
        </p:spPr>
      </p:pic>
      <p:pic>
        <p:nvPicPr>
          <p:cNvPr id="16" name="Image 8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C114C313-A840-4300-9E1C-81C29E02B32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19" t="8821" r="6667" b="4741"/>
          <a:stretch/>
        </p:blipFill>
        <p:spPr>
          <a:xfrm>
            <a:off x="6266321" y="3789040"/>
            <a:ext cx="1122709" cy="1030720"/>
          </a:xfrm>
          <a:prstGeom prst="rect">
            <a:avLst/>
          </a:prstGeom>
        </p:spPr>
      </p:pic>
      <p:pic>
        <p:nvPicPr>
          <p:cNvPr id="17" name="Image 4">
            <a:extLst>
              <a:ext uri="{FF2B5EF4-FFF2-40B4-BE49-F238E27FC236}">
                <a16:creationId xmlns:a16="http://schemas.microsoft.com/office/drawing/2014/main" id="{9D8FA9CA-1833-4D90-98A9-A26BBA8E185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090" r="19235" b="-1562"/>
          <a:stretch/>
        </p:blipFill>
        <p:spPr>
          <a:xfrm>
            <a:off x="3486084" y="3846205"/>
            <a:ext cx="957325" cy="972477"/>
          </a:xfrm>
          <a:prstGeom prst="rect">
            <a:avLst/>
          </a:prstGeom>
        </p:spPr>
      </p:pic>
      <p:sp>
        <p:nvSpPr>
          <p:cNvPr id="18" name="Text Box 30">
            <a:extLst>
              <a:ext uri="{FF2B5EF4-FFF2-40B4-BE49-F238E27FC236}">
                <a16:creationId xmlns:a16="http://schemas.microsoft.com/office/drawing/2014/main" id="{5A3E1FEA-CF4F-45CD-BEA5-5D34BE55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635" y="5004464"/>
            <a:ext cx="4838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1600" i="1" err="1">
                <a:latin typeface="Calibri"/>
                <a:cs typeface="Calibri"/>
              </a:rPr>
              <a:t>Suaci</a:t>
            </a:r>
            <a:r>
              <a:rPr lang="fr-FR" altLang="fr-FR" sz="1600" i="1">
                <a:latin typeface="Calibri"/>
                <a:cs typeface="Calibri"/>
              </a:rPr>
              <a:t> /CA 38 Jean Louis </a:t>
            </a:r>
            <a:r>
              <a:rPr lang="fr-FR" altLang="fr-FR" sz="1600" i="1" err="1">
                <a:latin typeface="Calibri"/>
                <a:cs typeface="Calibri"/>
              </a:rPr>
              <a:t>Goutel</a:t>
            </a:r>
            <a:r>
              <a:rPr lang="fr-FR" altLang="fr-FR" sz="1600" i="1">
                <a:latin typeface="Calibri"/>
                <a:cs typeface="Calibri"/>
              </a:rPr>
              <a:t> – CA 05 Anaïs Signoret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FR" sz="1600" i="1">
                <a:latin typeface="Calibri" panose="020F0502020204030204" pitchFamily="34" charset="0"/>
                <a:cs typeface="Calibri"/>
              </a:rPr>
              <a:t>15 min présentation – 15 min échanges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239120860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4010"/>
            <a:ext cx="8229600" cy="1833701"/>
          </a:xfrm>
        </p:spPr>
        <p:txBody>
          <a:bodyPr>
            <a:noAutofit/>
          </a:bodyPr>
          <a:lstStyle/>
          <a:p>
            <a:r>
              <a:rPr lang="fr-FR" sz="2500" dirty="0"/>
              <a:t>VISITE DE LA LAITERIE Gérentes </a:t>
            </a:r>
            <a:br>
              <a:rPr lang="fr-FR" sz="2500" dirty="0"/>
            </a:br>
            <a:r>
              <a:rPr lang="fr-FR" sz="2500" dirty="0"/>
              <a:t>en Haute-Loire - novembre 2018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2362" t="28436" r="41338" b="59584"/>
          <a:stretch/>
        </p:blipFill>
        <p:spPr>
          <a:xfrm>
            <a:off x="7596336" y="434011"/>
            <a:ext cx="1326517" cy="82907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8" y="1844824"/>
            <a:ext cx="8356864" cy="4700736"/>
          </a:xfrm>
        </p:spPr>
      </p:pic>
    </p:spTree>
    <p:extLst>
      <p:ext uri="{BB962C8B-B14F-4D97-AF65-F5344CB8AC3E}">
        <p14:creationId xmlns:p14="http://schemas.microsoft.com/office/powerpoint/2010/main" val="92968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2362" t="28436" r="41338" b="59584"/>
          <a:stretch/>
        </p:blipFill>
        <p:spPr>
          <a:xfrm>
            <a:off x="7596336" y="434011"/>
            <a:ext cx="1326517" cy="829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8" y="1772816"/>
            <a:ext cx="8618285" cy="484778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D07627A-345F-46FC-A7EE-77FE7A65CC83}"/>
              </a:ext>
            </a:extLst>
          </p:cNvPr>
          <p:cNvSpPr txBox="1">
            <a:spLocks/>
          </p:cNvSpPr>
          <p:nvPr/>
        </p:nvSpPr>
        <p:spPr bwMode="auto">
          <a:xfrm>
            <a:off x="457200" y="434010"/>
            <a:ext cx="8229600" cy="183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500" kern="0"/>
              <a:t>VISITE DE LA LAITERIE Gérentes </a:t>
            </a:r>
            <a:br>
              <a:rPr lang="fr-FR" sz="2500" kern="0"/>
            </a:br>
            <a:r>
              <a:rPr lang="fr-FR" sz="2500" kern="0"/>
              <a:t>en Haute-Loire - novembre 2018</a:t>
            </a:r>
            <a:endParaRPr lang="fr-FR" sz="2500" kern="0" dirty="0"/>
          </a:p>
        </p:txBody>
      </p:sp>
    </p:spTree>
    <p:extLst>
      <p:ext uri="{BB962C8B-B14F-4D97-AF65-F5344CB8AC3E}">
        <p14:creationId xmlns:p14="http://schemas.microsoft.com/office/powerpoint/2010/main" val="58029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2362" t="28436" r="41338" b="59584"/>
          <a:stretch/>
        </p:blipFill>
        <p:spPr>
          <a:xfrm>
            <a:off x="7596336" y="434011"/>
            <a:ext cx="1326517" cy="8290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7" y="1840236"/>
            <a:ext cx="8596605" cy="483559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7EE9E71-5FC0-4DF1-B28B-A2FC2E3B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010"/>
            <a:ext cx="8229600" cy="1833701"/>
          </a:xfrm>
        </p:spPr>
        <p:txBody>
          <a:bodyPr>
            <a:noAutofit/>
          </a:bodyPr>
          <a:lstStyle/>
          <a:p>
            <a:r>
              <a:rPr lang="fr-FR" sz="2500" dirty="0"/>
              <a:t>VISITE DE LA LAITERIE Gérentes </a:t>
            </a:r>
            <a:br>
              <a:rPr lang="fr-FR" sz="2500" dirty="0"/>
            </a:br>
            <a:r>
              <a:rPr lang="fr-FR" sz="2500" dirty="0"/>
              <a:t>en Haute-Loire - novembre 2018</a:t>
            </a:r>
          </a:p>
        </p:txBody>
      </p:sp>
    </p:spTree>
    <p:extLst>
      <p:ext uri="{BB962C8B-B14F-4D97-AF65-F5344CB8AC3E}">
        <p14:creationId xmlns:p14="http://schemas.microsoft.com/office/powerpoint/2010/main" val="1965484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2362" t="28436" r="41338" b="59584"/>
          <a:stretch/>
        </p:blipFill>
        <p:spPr>
          <a:xfrm>
            <a:off x="7596336" y="356520"/>
            <a:ext cx="1326517" cy="8290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1" y="1916832"/>
            <a:ext cx="8172400" cy="4596975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01811AA-B1B5-4BC2-810C-F4FB1C76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4010"/>
            <a:ext cx="8229600" cy="1833701"/>
          </a:xfrm>
        </p:spPr>
        <p:txBody>
          <a:bodyPr>
            <a:noAutofit/>
          </a:bodyPr>
          <a:lstStyle/>
          <a:p>
            <a:r>
              <a:rPr lang="fr-FR" sz="2500" dirty="0"/>
              <a:t>VISITE DE LA LAITERIE Gérentes </a:t>
            </a:r>
            <a:br>
              <a:rPr lang="fr-FR" sz="2500" dirty="0"/>
            </a:br>
            <a:r>
              <a:rPr lang="fr-FR" sz="2500" dirty="0"/>
              <a:t>en Haute-Loire - novembre 2018</a:t>
            </a:r>
          </a:p>
        </p:txBody>
      </p:sp>
    </p:spTree>
    <p:extLst>
      <p:ext uri="{BB962C8B-B14F-4D97-AF65-F5344CB8AC3E}">
        <p14:creationId xmlns:p14="http://schemas.microsoft.com/office/powerpoint/2010/main" val="237111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8501" t="18852" r="63387" b="30832"/>
          <a:stretch/>
        </p:blipFill>
        <p:spPr>
          <a:xfrm>
            <a:off x="1830045" y="0"/>
            <a:ext cx="751114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0308" y="-18118"/>
            <a:ext cx="2155583" cy="68761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flipH="1">
            <a:off x="93556" y="448391"/>
            <a:ext cx="20517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AXES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</a:p>
          <a:p>
            <a:pPr algn="ctr"/>
            <a:endParaRPr lang="fr-F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-1220844" y="1617717"/>
            <a:ext cx="4680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TRAVAIL 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-129718" y="2835984"/>
            <a:ext cx="24047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13568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altLang="fr-FR" sz="3100" b="1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>
                <a:latin typeface="Calibri"/>
                <a:ea typeface="+mn-ea"/>
                <a:cs typeface="Calibri"/>
              </a:rPr>
            </a:br>
            <a:endParaRPr lang="fr-FR" sz="3100" b="1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918532" cy="5321405"/>
          </a:xfrm>
        </p:spPr>
        <p:txBody>
          <a:bodyPr>
            <a:normAutofit/>
          </a:bodyPr>
          <a:lstStyle/>
          <a:p>
            <a:r>
              <a:rPr lang="fr-FR" sz="2400" b="1" dirty="0"/>
              <a:t>AXE 1 : Détermination et mise en œuvre d’une ou plusieurs filières de valorisation du lait non transformé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12" name="Shape 199">
            <a:extLst>
              <a:ext uri="{FF2B5EF4-FFF2-40B4-BE49-F238E27FC236}">
                <a16:creationId xmlns:a16="http://schemas.microsoft.com/office/drawing/2014/main" id="{AAA7DE89-0E27-4F09-824B-1A79EDD0E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639984"/>
              </p:ext>
            </p:extLst>
          </p:nvPr>
        </p:nvGraphicFramePr>
        <p:xfrm>
          <a:off x="125750" y="1847088"/>
          <a:ext cx="8892500" cy="48111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2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Sud Isère / Alpes du Sud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91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r>
                        <a:rPr lang="fr-FR" sz="1600" b="1" u="none" strike="noStrike" cap="none" dirty="0">
                          <a:latin typeface="+mj-lt"/>
                        </a:rPr>
                        <a:t>Organisation de temps d’échanges entre l’ensemble des éleveurs du bassin laitier</a:t>
                      </a:r>
                      <a:r>
                        <a:rPr lang="fr-FR" sz="1600" u="none" strike="noStrike" cap="none" dirty="0">
                          <a:latin typeface="+mj-lt"/>
                        </a:rPr>
                        <a:t> pour poursuivre la dynamique collective</a:t>
                      </a:r>
                      <a:endParaRPr sz="1600" dirty="0">
                        <a:latin typeface="+mj-lt"/>
                      </a:endParaRPr>
                    </a:p>
                    <a:p>
                      <a:pPr marL="457200" marR="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-"/>
                      </a:pPr>
                      <a:r>
                        <a:rPr lang="fr-FR" sz="1600" u="none" strike="noStrike" cap="none" dirty="0">
                          <a:latin typeface="+mj-lt"/>
                        </a:rPr>
                        <a:t>30 novembre 2018, St Bonnet en Champsaur</a:t>
                      </a:r>
                      <a:endParaRPr sz="1600" dirty="0">
                        <a:latin typeface="+mj-lt"/>
                      </a:endParaRPr>
                    </a:p>
                    <a:p>
                      <a:pPr marL="457200" marR="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-"/>
                      </a:pPr>
                      <a:r>
                        <a:rPr lang="fr-FR" sz="1600" b="0" i="0" u="none" strike="noStrike" cap="none" dirty="0">
                          <a:solidFill>
                            <a:schemeClr val="dk1"/>
                          </a:solidFill>
                          <a:latin typeface="+mj-lt"/>
                        </a:rPr>
                        <a:t>12 février 2019, Grenoble</a:t>
                      </a:r>
                      <a:endParaRPr sz="1600" dirty="0">
                        <a:latin typeface="+mj-lt"/>
                      </a:endParaRPr>
                    </a:p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b="1" dirty="0">
                          <a:solidFill>
                            <a:srgbClr val="FF9933"/>
                          </a:solidFill>
                          <a:latin typeface="+mj-lt"/>
                        </a:rPr>
                        <a:t>Discussions sur la mise en place d’une filière de valorisation du lait en lait UHT embouteillé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600" b="1" i="0" u="none" strike="noStrike" cap="none" dirty="0">
                        <a:solidFill>
                          <a:srgbClr val="FF9933"/>
                        </a:solidFill>
                        <a:latin typeface="+mj-lt"/>
                      </a:endParaRPr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r>
                        <a:rPr lang="fr-FR" sz="16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Suivi de la mise en place d’un cahier des charges de la production de lait </a:t>
                      </a:r>
                      <a:endParaRPr sz="1600" b="1" dirty="0">
                        <a:latin typeface="+mj-lt"/>
                      </a:endParaRPr>
                    </a:p>
                    <a:p>
                      <a:pPr marL="457200" lvl="0" indent="-342900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7 appuis techniques réalisés</a:t>
                      </a:r>
                    </a:p>
                    <a:p>
                      <a:pPr marL="114300" lvl="0" indent="0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Evaluer le coût de la production de lait dans la zone « sud » du bassin laitier</a:t>
                      </a:r>
                    </a:p>
                    <a:p>
                      <a:pPr marL="457200" lvl="0" indent="-342900" rtl="0"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fr-FR" sz="16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27/11/2018 restitution collective des coûts de production de lait sur le bassin laitier Champsaur-</a:t>
                      </a:r>
                      <a:r>
                        <a:rPr lang="fr-FR" sz="1600" u="none" strike="noStrike" cap="none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Valgaudemar</a:t>
                      </a:r>
                      <a:r>
                        <a:rPr lang="fr-FR" sz="1600" u="none" strike="noStrike" cap="none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-Gapençais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E05CC7D-CFEA-4665-9A1D-BBFD2841F815}"/>
              </a:ext>
            </a:extLst>
          </p:cNvPr>
          <p:cNvSpPr/>
          <p:nvPr/>
        </p:nvSpPr>
        <p:spPr>
          <a:xfrm>
            <a:off x="1830045" y="4590288"/>
            <a:ext cx="7188205" cy="20679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/>
              <a:t>PERSPECTIVE 2019</a:t>
            </a:r>
          </a:p>
          <a:p>
            <a:endParaRPr lang="fr-FR" b="1" u="sng" dirty="0"/>
          </a:p>
          <a:p>
            <a:r>
              <a:rPr lang="fr-FR" dirty="0"/>
              <a:t> Une dynamique qui a mis du temps à se mettre en place…</a:t>
            </a:r>
          </a:p>
          <a:p>
            <a:r>
              <a:rPr lang="fr-FR" dirty="0"/>
              <a:t>… mais qui doit être poursuivie et approfondie pour aboutir à une organisation de filière</a:t>
            </a:r>
          </a:p>
        </p:txBody>
      </p:sp>
    </p:spTree>
    <p:extLst>
      <p:ext uri="{BB962C8B-B14F-4D97-AF65-F5344CB8AC3E}">
        <p14:creationId xmlns:p14="http://schemas.microsoft.com/office/powerpoint/2010/main" val="23811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altLang="fr-FR" sz="3100" b="1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>
                <a:latin typeface="Calibri"/>
                <a:ea typeface="+mn-ea"/>
                <a:cs typeface="Calibri"/>
              </a:rPr>
            </a:br>
            <a:endParaRPr lang="fr-FR" sz="3100" b="1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918532" cy="5321405"/>
          </a:xfrm>
        </p:spPr>
        <p:txBody>
          <a:bodyPr>
            <a:normAutofit/>
          </a:bodyPr>
          <a:lstStyle/>
          <a:p>
            <a:r>
              <a:rPr lang="fr-FR" sz="2200" b="1" dirty="0"/>
              <a:t>AXE 2 : Développement collectif de spécialités fromagères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6" name="Shape 181">
            <a:extLst>
              <a:ext uri="{FF2B5EF4-FFF2-40B4-BE49-F238E27FC236}">
                <a16:creationId xmlns:a16="http://schemas.microsoft.com/office/drawing/2014/main" id="{8A4D2361-38AE-45B3-AA29-39B2DE911BE2}"/>
              </a:ext>
            </a:extLst>
          </p:cNvPr>
          <p:cNvSpPr txBox="1"/>
          <p:nvPr/>
        </p:nvSpPr>
        <p:spPr>
          <a:xfrm>
            <a:off x="126128" y="1981511"/>
            <a:ext cx="15658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CONTEXTE</a:t>
            </a:r>
            <a:endParaRPr sz="2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302">
            <a:extLst>
              <a:ext uri="{FF2B5EF4-FFF2-40B4-BE49-F238E27FC236}">
                <a16:creationId xmlns:a16="http://schemas.microsoft.com/office/drawing/2014/main" id="{4CFA8071-6422-4451-95BE-3F057CECBB19}"/>
              </a:ext>
            </a:extLst>
          </p:cNvPr>
          <p:cNvSpPr/>
          <p:nvPr/>
        </p:nvSpPr>
        <p:spPr>
          <a:xfrm>
            <a:off x="195475" y="2403375"/>
            <a:ext cx="3654954" cy="3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valeur ajoutée absente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Besoin d’une meilleure notoriété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Volonté des acteurs de se fédérer</a:t>
            </a:r>
            <a:endParaRPr dirty="0"/>
          </a:p>
        </p:txBody>
      </p:sp>
      <p:cxnSp>
        <p:nvCxnSpPr>
          <p:cNvPr id="12" name="Shape 291">
            <a:extLst>
              <a:ext uri="{FF2B5EF4-FFF2-40B4-BE49-F238E27FC236}">
                <a16:creationId xmlns:a16="http://schemas.microsoft.com/office/drawing/2014/main" id="{045998EE-69F1-49C6-8832-96812BA9A3A7}"/>
              </a:ext>
            </a:extLst>
          </p:cNvPr>
          <p:cNvCxnSpPr/>
          <p:nvPr/>
        </p:nvCxnSpPr>
        <p:spPr>
          <a:xfrm>
            <a:off x="7193933" y="2415948"/>
            <a:ext cx="1069200" cy="456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" name="Shape 292">
            <a:extLst>
              <a:ext uri="{FF2B5EF4-FFF2-40B4-BE49-F238E27FC236}">
                <a16:creationId xmlns:a16="http://schemas.microsoft.com/office/drawing/2014/main" id="{616A2E92-F9FB-417A-95C2-BB2C465EE7AD}"/>
              </a:ext>
            </a:extLst>
          </p:cNvPr>
          <p:cNvSpPr/>
          <p:nvPr/>
        </p:nvSpPr>
        <p:spPr>
          <a:xfrm>
            <a:off x="6386746" y="2871824"/>
            <a:ext cx="2533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Développer collectivement une spécialité fromagère pour les Alpes du Sud</a:t>
            </a:r>
            <a:endParaRPr dirty="0">
              <a:solidFill>
                <a:srgbClr val="FF9933"/>
              </a:solidFill>
            </a:endParaRPr>
          </a:p>
        </p:txBody>
      </p:sp>
      <p:sp>
        <p:nvSpPr>
          <p:cNvPr id="14" name="Shape 293">
            <a:extLst>
              <a:ext uri="{FF2B5EF4-FFF2-40B4-BE49-F238E27FC236}">
                <a16:creationId xmlns:a16="http://schemas.microsoft.com/office/drawing/2014/main" id="{3B5F4F8F-B877-4A57-B839-3CA9B24F1C39}"/>
              </a:ext>
            </a:extLst>
          </p:cNvPr>
          <p:cNvSpPr/>
          <p:nvPr/>
        </p:nvSpPr>
        <p:spPr>
          <a:xfrm>
            <a:off x="6282299" y="4134872"/>
            <a:ext cx="2666225" cy="221582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hape 294">
            <a:extLst>
              <a:ext uri="{FF2B5EF4-FFF2-40B4-BE49-F238E27FC236}">
                <a16:creationId xmlns:a16="http://schemas.microsoft.com/office/drawing/2014/main" id="{179B6F2B-1992-48A6-BA57-C55562D132A2}"/>
              </a:ext>
            </a:extLst>
          </p:cNvPr>
          <p:cNvCxnSpPr/>
          <p:nvPr/>
        </p:nvCxnSpPr>
        <p:spPr>
          <a:xfrm>
            <a:off x="7614200" y="3647672"/>
            <a:ext cx="0" cy="48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3" name="Shape 295">
            <a:extLst>
              <a:ext uri="{FF2B5EF4-FFF2-40B4-BE49-F238E27FC236}">
                <a16:creationId xmlns:a16="http://schemas.microsoft.com/office/drawing/2014/main" id="{7952FF10-8FD4-4078-B504-37A8138E4342}"/>
              </a:ext>
            </a:extLst>
          </p:cNvPr>
          <p:cNvSpPr/>
          <p:nvPr/>
        </p:nvSpPr>
        <p:spPr>
          <a:xfrm>
            <a:off x="6006912" y="4184142"/>
            <a:ext cx="3006000" cy="21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Constitution d’un groupe porteur du projet</a:t>
            </a:r>
            <a:endParaRPr sz="1400" dirty="0">
              <a:latin typeface="+mj-lt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Définir précisément le concept fromager</a:t>
            </a:r>
            <a:endParaRPr sz="1400" dirty="0">
              <a:latin typeface="+mj-lt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dirty="0">
                <a:solidFill>
                  <a:srgbClr val="000000"/>
                </a:solidFill>
                <a:latin typeface="+mj-lt"/>
                <a:cs typeface="Calibri"/>
                <a:sym typeface="Calibri"/>
              </a:rPr>
              <a:t>Maîtriser techniquement </a:t>
            </a:r>
            <a:r>
              <a:rPr lang="fr-FR" sz="14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la fabrication fromagère &amp; la production laitière</a:t>
            </a:r>
            <a:endParaRPr sz="1400" dirty="0">
              <a:latin typeface="+mj-lt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Cadrer les conditions de commercialisation</a:t>
            </a:r>
            <a:endParaRPr sz="1400" dirty="0">
              <a:latin typeface="+mj-lt"/>
            </a:endParaRPr>
          </a:p>
        </p:txBody>
      </p:sp>
      <p:cxnSp>
        <p:nvCxnSpPr>
          <p:cNvPr id="24" name="Shape 296">
            <a:extLst>
              <a:ext uri="{FF2B5EF4-FFF2-40B4-BE49-F238E27FC236}">
                <a16:creationId xmlns:a16="http://schemas.microsoft.com/office/drawing/2014/main" id="{DFA089F9-0460-4C9B-BF82-1189E56CC369}"/>
              </a:ext>
            </a:extLst>
          </p:cNvPr>
          <p:cNvCxnSpPr/>
          <p:nvPr/>
        </p:nvCxnSpPr>
        <p:spPr>
          <a:xfrm flipH="1">
            <a:off x="5124937" y="2439776"/>
            <a:ext cx="973800" cy="441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5" name="Shape 297">
            <a:extLst>
              <a:ext uri="{FF2B5EF4-FFF2-40B4-BE49-F238E27FC236}">
                <a16:creationId xmlns:a16="http://schemas.microsoft.com/office/drawing/2014/main" id="{D1625EE8-AE92-4654-9171-A442E436E47D}"/>
              </a:ext>
            </a:extLst>
          </p:cNvPr>
          <p:cNvSpPr/>
          <p:nvPr/>
        </p:nvSpPr>
        <p:spPr>
          <a:xfrm>
            <a:off x="3812629" y="2871824"/>
            <a:ext cx="2194283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FF9933"/>
                </a:solidFill>
                <a:latin typeface="Calibri"/>
                <a:ea typeface="Calibri"/>
                <a:cs typeface="Calibri"/>
                <a:sym typeface="Calibri"/>
              </a:rPr>
              <a:t>Reconnaissance du Saint Félicien au travers d’une IGP</a:t>
            </a:r>
            <a:endParaRPr dirty="0">
              <a:solidFill>
                <a:srgbClr val="FF9933"/>
              </a:solidFill>
            </a:endParaRPr>
          </a:p>
        </p:txBody>
      </p:sp>
      <p:sp>
        <p:nvSpPr>
          <p:cNvPr id="26" name="Shape 298">
            <a:extLst>
              <a:ext uri="{FF2B5EF4-FFF2-40B4-BE49-F238E27FC236}">
                <a16:creationId xmlns:a16="http://schemas.microsoft.com/office/drawing/2014/main" id="{F9441DA4-DB96-47B7-A86B-E0E465676CF5}"/>
              </a:ext>
            </a:extLst>
          </p:cNvPr>
          <p:cNvSpPr/>
          <p:nvPr/>
        </p:nvSpPr>
        <p:spPr>
          <a:xfrm>
            <a:off x="3721850" y="4134872"/>
            <a:ext cx="2448300" cy="221582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hape 300">
            <a:extLst>
              <a:ext uri="{FF2B5EF4-FFF2-40B4-BE49-F238E27FC236}">
                <a16:creationId xmlns:a16="http://schemas.microsoft.com/office/drawing/2014/main" id="{06E00F25-6BA4-46B6-9B4F-F4B65D56D8B4}"/>
              </a:ext>
            </a:extLst>
          </p:cNvPr>
          <p:cNvCxnSpPr/>
          <p:nvPr/>
        </p:nvCxnSpPr>
        <p:spPr>
          <a:xfrm>
            <a:off x="4946208" y="3666248"/>
            <a:ext cx="0" cy="487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8" name="Shape 299">
            <a:extLst>
              <a:ext uri="{FF2B5EF4-FFF2-40B4-BE49-F238E27FC236}">
                <a16:creationId xmlns:a16="http://schemas.microsoft.com/office/drawing/2014/main" id="{4ABC8C8B-C8EF-4643-93F4-5DA1732C5B51}"/>
              </a:ext>
            </a:extLst>
          </p:cNvPr>
          <p:cNvSpPr/>
          <p:nvPr/>
        </p:nvSpPr>
        <p:spPr>
          <a:xfrm>
            <a:off x="3276300" y="4326232"/>
            <a:ext cx="3006000" cy="1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dirty="0"/>
              <a:t>Définition de l’aire de production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dirty="0"/>
              <a:t>Etat des lieux des pratiques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</a:pPr>
            <a:r>
              <a:rPr lang="fr-FR" sz="1400" dirty="0"/>
              <a:t>Constitution du dossier INAO</a:t>
            </a:r>
            <a:endParaRPr sz="1400" dirty="0"/>
          </a:p>
        </p:txBody>
      </p:sp>
      <p:sp>
        <p:nvSpPr>
          <p:cNvPr id="29" name="Shape 290">
            <a:extLst>
              <a:ext uri="{FF2B5EF4-FFF2-40B4-BE49-F238E27FC236}">
                <a16:creationId xmlns:a16="http://schemas.microsoft.com/office/drawing/2014/main" id="{793FFB35-6D56-428D-BBA4-175EFC8FD609}"/>
              </a:ext>
            </a:extLst>
          </p:cNvPr>
          <p:cNvSpPr/>
          <p:nvPr/>
        </p:nvSpPr>
        <p:spPr>
          <a:xfrm>
            <a:off x="5257056" y="1575680"/>
            <a:ext cx="2736300" cy="864000"/>
          </a:xfrm>
          <a:prstGeom prst="ellipse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transformation fromagère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1">
            <a:extLst>
              <a:ext uri="{FF2B5EF4-FFF2-40B4-BE49-F238E27FC236}">
                <a16:creationId xmlns:a16="http://schemas.microsoft.com/office/drawing/2014/main" id="{9D3F3A52-7012-4EE4-BE62-7B00A6C109C2}"/>
              </a:ext>
            </a:extLst>
          </p:cNvPr>
          <p:cNvSpPr/>
          <p:nvPr/>
        </p:nvSpPr>
        <p:spPr>
          <a:xfrm rot="-776084">
            <a:off x="4405698" y="1707868"/>
            <a:ext cx="1226317" cy="40848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67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95928" y="6545237"/>
            <a:ext cx="648072" cy="34014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60C6B5-0CFB-418C-B0F0-CA0C455C2C9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4053088" y="3433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du Saint Félicien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1034089"/>
            <a:ext cx="925252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SITUATION ACTUELLE :</a:t>
            </a:r>
          </a:p>
          <a:p>
            <a:endParaRPr lang="fr-FR" sz="10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Projet initialement lancé en 2016 par l’Union des Producteurs de lait du Saint Marcellin (UPLSM) afin de résoudre un problème de déséquilibre en lait IGP Saint Marcellin  : 40% du lait IGP collecté non transformé.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Prise en main du dossier par un collectif inter Chambre d’Agriculture début 2018 : Ardèche – Drôme – Isère – Rhône. Constat : élargissement  zone de production et transformation  du Saint Félicien</a:t>
            </a:r>
          </a:p>
          <a:p>
            <a:r>
              <a:rPr lang="fr-FR" sz="500" dirty="0">
                <a:latin typeface="Calibri Light" panose="020F030202020403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ACTIONS 2016 et 2017 :</a:t>
            </a:r>
          </a:p>
          <a:p>
            <a:endParaRPr lang="fr-FR" sz="13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Premières recherches historiques et bibliographiques sur le fromage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Interview d’une 30</a:t>
            </a:r>
            <a:r>
              <a:rPr lang="fr-FR" sz="900" dirty="0">
                <a:latin typeface="Calibri Light" panose="020F0302020204030204" pitchFamily="34" charset="0"/>
                <a:sym typeface="Wingdings" panose="05000000000000000000" pitchFamily="2" charset="2"/>
              </a:rPr>
              <a:t>aine</a:t>
            </a: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 de personnes afin d’étayer  notre dossier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Découverte de la coexistence de 2 fromages sur la zone d’étude avec terminologie proche  : « caillé doux de St Félicien » au lait de chèvre et « Saint Félicien » au lait de vache.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fr-FR" sz="1600" dirty="0">
                <a:latin typeface="Calibri Light" panose="020F0302020204030204" pitchFamily="34" charset="0"/>
                <a:sym typeface="Wingdings" panose="05000000000000000000" pitchFamily="2" charset="2"/>
              </a:rPr>
              <a:t>Travail en lien avec INAO et Syndicat « caillé doux » au sujet coexistence des 2 fromages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1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21273"/>
            <a:ext cx="1479659" cy="1494130"/>
          </a:xfrm>
          <a:prstGeom prst="rect">
            <a:avLst/>
          </a:prstGeom>
        </p:spPr>
      </p:pic>
      <p:pic>
        <p:nvPicPr>
          <p:cNvPr id="13" name="Imag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16827" r="7693" b="13435"/>
          <a:stretch>
            <a:fillRect/>
          </a:stretch>
        </p:blipFill>
        <p:spPr bwMode="auto">
          <a:xfrm>
            <a:off x="6276034" y="4880862"/>
            <a:ext cx="1901230" cy="157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entagone 13"/>
          <p:cNvSpPr/>
          <p:nvPr/>
        </p:nvSpPr>
        <p:spPr>
          <a:xfrm>
            <a:off x="1815913" y="5594953"/>
            <a:ext cx="2643899" cy="510139"/>
          </a:xfrm>
          <a:prstGeom prst="homePlat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fr-FR" sz="1400" dirty="0"/>
              <a:t> Coexistence de 2 fromages avec terminologie similaire</a:t>
            </a:r>
          </a:p>
        </p:txBody>
      </p:sp>
      <p:graphicFrame>
        <p:nvGraphicFramePr>
          <p:cNvPr id="9" name="Shape 199">
            <a:extLst>
              <a:ext uri="{FF2B5EF4-FFF2-40B4-BE49-F238E27FC236}">
                <a16:creationId xmlns:a16="http://schemas.microsoft.com/office/drawing/2014/main" id="{5C0C284C-35F7-4A87-AFAF-8EA5CF022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488264"/>
              </p:ext>
            </p:extLst>
          </p:nvPr>
        </p:nvGraphicFramePr>
        <p:xfrm>
          <a:off x="4053088" y="34331"/>
          <a:ext cx="5090912" cy="7620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9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dirty="0"/>
                        <a:t>Reconnaissance du Saint Félicien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50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endParaRPr lang="fr-FR"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752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95928" y="6545237"/>
            <a:ext cx="648072" cy="34014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60C6B5-0CFB-418C-B0F0-CA0C455C2C9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02336" y="980728"/>
            <a:ext cx="874166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ACTIONS 2018 :</a:t>
            </a:r>
          </a:p>
          <a:p>
            <a:endParaRPr lang="fr-FR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+mj-lt"/>
                <a:sym typeface="Wingdings" panose="05000000000000000000" pitchFamily="2" charset="2"/>
              </a:rPr>
              <a:t>Poursuite des travaux concernant l’historique. Phase rédactionnelle (embauche Marion </a:t>
            </a:r>
            <a:r>
              <a:rPr lang="fr-FR" sz="1600" dirty="0" err="1">
                <a:latin typeface="+mj-lt"/>
                <a:sym typeface="Wingdings" panose="05000000000000000000" pitchFamily="2" charset="2"/>
              </a:rPr>
              <a:t>Sitthisack</a:t>
            </a:r>
            <a:r>
              <a:rPr lang="fr-FR" sz="1600" dirty="0">
                <a:latin typeface="+mj-lt"/>
                <a:sym typeface="Wingdings" panose="05000000000000000000" pitchFamily="2" charset="2"/>
              </a:rPr>
              <a:t>, stagiaire 4 mois)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j-lt"/>
                <a:sym typeface="Wingdings" panose="05000000000000000000" pitchFamily="2" charset="2"/>
              </a:rPr>
              <a:t>Délimitation de l’aire géographique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+mj-lt"/>
                <a:sym typeface="Wingdings" panose="05000000000000000000" pitchFamily="2" charset="2"/>
              </a:rPr>
              <a:t>Démarrage de l’état des lieux des pratiques concernant la fabrication du saint Félicien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dirty="0">
                <a:latin typeface="+mj-lt"/>
              </a:rPr>
              <a:t>Création association loi 1901 </a:t>
            </a:r>
            <a:r>
              <a:rPr lang="fr-FR" sz="16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+mj-lt"/>
              </a:rPr>
              <a:t>Comité pour la Promotion du Saint Félicien </a:t>
            </a:r>
            <a:r>
              <a:rPr lang="fr-FR" sz="1600" dirty="0">
                <a:latin typeface="+mj-lt"/>
                <a:sym typeface="Wingdings" panose="05000000000000000000" pitchFamily="2" charset="2"/>
              </a:rPr>
              <a:t> </a:t>
            </a:r>
            <a:r>
              <a:rPr lang="fr-FR" sz="1600" b="1" dirty="0">
                <a:latin typeface="+mj-lt"/>
                <a:sym typeface="Wingdings" panose="05000000000000000000" pitchFamily="2" charset="2"/>
              </a:rPr>
              <a:t>afin d’assurer le portage du dossier</a:t>
            </a:r>
            <a:endParaRPr lang="fr-FR" sz="1600" b="1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968" t="16456" r="72837" b="28436"/>
          <a:stretch/>
        </p:blipFill>
        <p:spPr>
          <a:xfrm rot="5588584">
            <a:off x="4463555" y="3379548"/>
            <a:ext cx="3261976" cy="25473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9840" t="16456" r="77560" b="28436"/>
          <a:stretch/>
        </p:blipFill>
        <p:spPr>
          <a:xfrm>
            <a:off x="1931688" y="3242886"/>
            <a:ext cx="2226796" cy="32010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9F8B05-F9C2-4821-A992-891DD19A3C61}"/>
              </a:ext>
            </a:extLst>
          </p:cNvPr>
          <p:cNvSpPr txBox="1"/>
          <p:nvPr/>
        </p:nvSpPr>
        <p:spPr>
          <a:xfrm>
            <a:off x="4053088" y="3433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du Saint Félicien</a:t>
            </a:r>
          </a:p>
        </p:txBody>
      </p:sp>
      <p:graphicFrame>
        <p:nvGraphicFramePr>
          <p:cNvPr id="10" name="Shape 199">
            <a:extLst>
              <a:ext uri="{FF2B5EF4-FFF2-40B4-BE49-F238E27FC236}">
                <a16:creationId xmlns:a16="http://schemas.microsoft.com/office/drawing/2014/main" id="{BC0E5E29-9B72-4FAC-A4A4-332E8EB65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04453"/>
              </p:ext>
            </p:extLst>
          </p:nvPr>
        </p:nvGraphicFramePr>
        <p:xfrm>
          <a:off x="4053088" y="34331"/>
          <a:ext cx="5090912" cy="7620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9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dirty="0"/>
                        <a:t>Reconnaissance du Saint Félicien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50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endParaRPr lang="fr-FR"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509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95928" y="6545237"/>
            <a:ext cx="648072" cy="34014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60C6B5-0CFB-418C-B0F0-CA0C455C2C9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47472" y="1128369"/>
            <a:ext cx="87965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PERSPECTIVES 2019 :</a:t>
            </a:r>
          </a:p>
          <a:p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600" dirty="0">
                <a:latin typeface="+mj-lt"/>
                <a:sym typeface="Wingdings" panose="05000000000000000000" pitchFamily="2" charset="2"/>
              </a:rPr>
              <a:t>Mise en place de 3 commissions de travail au sein de l’association: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dirty="0">
              <a:latin typeface="+mj-lt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  <a:cs typeface="Calibri Light" panose="020F0302020204030204" pitchFamily="34" charset="0"/>
              </a:rPr>
              <a:t>Commission Organoleptique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  <a:cs typeface="Calibri Light" panose="020F0302020204030204" pitchFamily="34" charset="0"/>
              </a:rPr>
              <a:t>Commission de Suivi des Conditions de Production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+mj-lt"/>
                <a:cs typeface="Calibri Light" panose="020F0302020204030204" pitchFamily="34" charset="0"/>
              </a:rPr>
              <a:t>Commission Historique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latin typeface="+mj-lt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dirty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dirty="0">
              <a:latin typeface="Calibri Light" panose="020F03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2FD276-41BC-4CBE-A131-8F352673CD2B}"/>
              </a:ext>
            </a:extLst>
          </p:cNvPr>
          <p:cNvSpPr txBox="1"/>
          <p:nvPr/>
        </p:nvSpPr>
        <p:spPr>
          <a:xfrm>
            <a:off x="4053088" y="3433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Reconnaissance du Saint Félicien</a:t>
            </a:r>
          </a:p>
        </p:txBody>
      </p:sp>
      <p:graphicFrame>
        <p:nvGraphicFramePr>
          <p:cNvPr id="7" name="Shape 199">
            <a:extLst>
              <a:ext uri="{FF2B5EF4-FFF2-40B4-BE49-F238E27FC236}">
                <a16:creationId xmlns:a16="http://schemas.microsoft.com/office/drawing/2014/main" id="{E5805D28-3471-4B20-8F25-F2C08A553B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804453"/>
              </p:ext>
            </p:extLst>
          </p:nvPr>
        </p:nvGraphicFramePr>
        <p:xfrm>
          <a:off x="4053088" y="34331"/>
          <a:ext cx="5090912" cy="7620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9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dirty="0"/>
                        <a:t>Reconnaissance du Saint Félicien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50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endParaRPr lang="fr-FR"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C596969-1D1E-4ABD-B7A7-6119BD71AFDD}"/>
              </a:ext>
            </a:extLst>
          </p:cNvPr>
          <p:cNvSpPr/>
          <p:nvPr/>
        </p:nvSpPr>
        <p:spPr>
          <a:xfrm>
            <a:off x="347472" y="3289342"/>
            <a:ext cx="8370178" cy="30358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/>
              <a:t>ACTIONS 2019</a:t>
            </a:r>
          </a:p>
          <a:p>
            <a:pPr lvl="1"/>
            <a:endParaRPr lang="fr-FR" sz="1600" dirty="0"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r-FR" sz="1600" dirty="0"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Wingdings" panose="05000000000000000000" pitchFamily="2" charset="2"/>
              </a:rPr>
              <a:t>Identification d’un procédé de fabrication du Saint-Félicien COMMUN et PARTAGÉ par les transformateurs;</a:t>
            </a:r>
          </a:p>
          <a:p>
            <a:pPr lvl="1"/>
            <a:r>
              <a:rPr lang="fr-FR" sz="1600" dirty="0">
                <a:sym typeface="Wingdings" panose="05000000000000000000" pitchFamily="2" charset="2"/>
              </a:rPr>
              <a:t>caractérisation physico-chimique du Saint-Félicien et définition du profil organoleptique de celui-ci;</a:t>
            </a:r>
          </a:p>
          <a:p>
            <a:pPr lvl="1"/>
            <a:r>
              <a:rPr lang="fr-FR" sz="1600" u="sng" dirty="0">
                <a:cs typeface="Calibri Light" panose="020F0302020204030204" pitchFamily="34" charset="0"/>
                <a:sym typeface="Wingdings" panose="05000000000000000000" pitchFamily="2" charset="2"/>
              </a:rPr>
              <a:t>Intervenants :</a:t>
            </a:r>
            <a:r>
              <a:rPr lang="fr-FR" sz="1600" dirty="0">
                <a:cs typeface="Calibri Light" panose="020F0302020204030204" pitchFamily="34" charset="0"/>
                <a:sym typeface="Wingdings" panose="05000000000000000000" pitchFamily="2" charset="2"/>
              </a:rPr>
              <a:t> cabinet externe d’expertise alimentaire ACTALIA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Constitution d’un argumentaire concernant le lien entre l’aire géographique et le fromage</a:t>
            </a:r>
          </a:p>
          <a:p>
            <a:pPr lvl="1"/>
            <a:r>
              <a:rPr lang="fr-FR" sz="1600" u="sng" dirty="0">
                <a:sym typeface="Wingdings" panose="05000000000000000000" pitchFamily="2" charset="2"/>
              </a:rPr>
              <a:t>Intervenants :</a:t>
            </a:r>
            <a:r>
              <a:rPr lang="fr-FR" sz="1600" dirty="0">
                <a:sym typeface="Wingdings" panose="05000000000000000000" pitchFamily="2" charset="2"/>
              </a:rPr>
              <a:t> réseau EDE des CDA + éventuellement CERAQ</a:t>
            </a:r>
          </a:p>
        </p:txBody>
      </p:sp>
    </p:spTree>
    <p:extLst>
      <p:ext uri="{BB962C8B-B14F-4D97-AF65-F5344CB8AC3E}">
        <p14:creationId xmlns:p14="http://schemas.microsoft.com/office/powerpoint/2010/main" val="4053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32"/>
            <a:ext cx="9144000" cy="1377676"/>
          </a:xfrm>
        </p:spPr>
        <p:txBody>
          <a:bodyPr>
            <a:normAutofit fontScale="90000"/>
          </a:bodyPr>
          <a:lstStyle/>
          <a:p>
            <a:r>
              <a:rPr lang="fr-FR" altLang="fr-FR" sz="3100" b="1" dirty="0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 dirty="0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 dirty="0">
                <a:latin typeface="Calibri"/>
                <a:ea typeface="+mn-ea"/>
                <a:cs typeface="Calibri"/>
              </a:rPr>
            </a:br>
            <a:endParaRPr lang="fr-FR" sz="3100" b="1" dirty="0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17904"/>
            <a:ext cx="8289882" cy="4832791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Eléments de rappel</a:t>
            </a:r>
          </a:p>
          <a:p>
            <a:pPr lvl="1"/>
            <a:endParaRPr lang="fr-FR" dirty="0"/>
          </a:p>
          <a:p>
            <a:pPr marL="742950" lvl="1" indent="-285750">
              <a:spcBef>
                <a:spcPts val="0"/>
              </a:spcBef>
              <a:buClr>
                <a:srgbClr val="C00000"/>
              </a:buClr>
              <a:buSzPts val="2400"/>
              <a:buFont typeface="Arial"/>
              <a:buChar char="•"/>
            </a:pPr>
            <a:r>
              <a:rPr lang="fr-FR" sz="31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Un projet lait de montagne pour une filière laitière en difficulté</a:t>
            </a:r>
            <a:endParaRPr lang="fr-FR" sz="2300" dirty="0"/>
          </a:p>
          <a:p>
            <a:pPr marL="742950" lvl="1" indent="-28575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Initié en avril 2014 sous l’impulsion du Préfet de Région</a:t>
            </a:r>
            <a:endParaRPr lang="fr-FR" dirty="0"/>
          </a:p>
          <a:p>
            <a:pPr marL="742950" lvl="1" indent="-28575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Porté par les Alpes du Sud et du Nord</a:t>
            </a:r>
            <a:endParaRPr lang="fr-FR" dirty="0"/>
          </a:p>
          <a:p>
            <a:pPr marL="742950" lvl="1" indent="-28575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Multipartenaires </a:t>
            </a:r>
          </a:p>
          <a:p>
            <a:pPr marL="457200" lvl="1" indent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lang="fr-FR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À l’échelle du Massif Alpin</a:t>
            </a:r>
            <a:endParaRPr lang="fr-FR" dirty="0"/>
          </a:p>
          <a:p>
            <a:pPr marL="742950" lvl="1" indent="-285750">
              <a:lnSpc>
                <a:spcPct val="150000"/>
              </a:lnSpc>
              <a:spcBef>
                <a:spcPts val="360"/>
              </a:spcBef>
              <a:buClr>
                <a:srgbClr val="000000"/>
              </a:buClr>
              <a:buSzPts val="1800"/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Soutenu financièrement par la CIMA, les </a:t>
            </a:r>
            <a:r>
              <a:rPr lang="fr-FR" dirty="0">
                <a:ea typeface="Calibri"/>
                <a:cs typeface="Calibri"/>
                <a:sym typeface="Calibri"/>
              </a:rPr>
              <a:t>R</a:t>
            </a:r>
            <a:r>
              <a:rPr lang="fr-FR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égions PACA et AURA</a:t>
            </a:r>
            <a:endParaRPr lang="fr-FR" dirty="0"/>
          </a:p>
          <a:p>
            <a:pPr marL="742950" lvl="1" indent="-17145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lang="fr-FR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42950" lvl="1" indent="-17145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ts val="1800"/>
              <a:buNone/>
            </a:pPr>
            <a:endParaRPr lang="fr-FR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742950" lvl="1" indent="-285750">
              <a:lnSpc>
                <a:spcPct val="150000"/>
              </a:lnSpc>
              <a:spcBef>
                <a:spcPts val="480"/>
              </a:spcBef>
              <a:buClr>
                <a:srgbClr val="C00000"/>
              </a:buClr>
              <a:buSzPts val="2400"/>
              <a:buFont typeface="Arial"/>
              <a:buChar char="•"/>
            </a:pPr>
            <a:r>
              <a:rPr lang="fr-FR" sz="31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Un projet articulé autour de 4 axes et 6 actions</a:t>
            </a:r>
          </a:p>
          <a:p>
            <a:pPr lvl="1"/>
            <a:endParaRPr lang="fr-FR" dirty="0"/>
          </a:p>
        </p:txBody>
      </p:sp>
      <p:grpSp>
        <p:nvGrpSpPr>
          <p:cNvPr id="4" name="Shape 152">
            <a:extLst>
              <a:ext uri="{FF2B5EF4-FFF2-40B4-BE49-F238E27FC236}">
                <a16:creationId xmlns:a16="http://schemas.microsoft.com/office/drawing/2014/main" id="{336CE705-0494-491D-BE6F-9A8FE0CF6ADC}"/>
              </a:ext>
            </a:extLst>
          </p:cNvPr>
          <p:cNvGrpSpPr/>
          <p:nvPr/>
        </p:nvGrpSpPr>
        <p:grpSpPr>
          <a:xfrm>
            <a:off x="5072451" y="3252754"/>
            <a:ext cx="2027986" cy="1114420"/>
            <a:chOff x="3945194" y="2743724"/>
            <a:chExt cx="1793884" cy="1035225"/>
          </a:xfrm>
        </p:grpSpPr>
        <p:pic>
          <p:nvPicPr>
            <p:cNvPr id="5" name="Shape 153">
              <a:extLst>
                <a:ext uri="{FF2B5EF4-FFF2-40B4-BE49-F238E27FC236}">
                  <a16:creationId xmlns:a16="http://schemas.microsoft.com/office/drawing/2014/main" id="{EA4E5CAC-7BCE-4E41-A784-12D5BD348B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16276" y="2743724"/>
              <a:ext cx="922802" cy="1035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154">
              <a:extLst>
                <a:ext uri="{FF2B5EF4-FFF2-40B4-BE49-F238E27FC236}">
                  <a16:creationId xmlns:a16="http://schemas.microsoft.com/office/drawing/2014/main" id="{8E4137B4-4675-4C91-A706-BD2854B5B98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45194" y="2811436"/>
              <a:ext cx="738703" cy="7968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Shape 155">
            <a:extLst>
              <a:ext uri="{FF2B5EF4-FFF2-40B4-BE49-F238E27FC236}">
                <a16:creationId xmlns:a16="http://schemas.microsoft.com/office/drawing/2014/main" id="{60E00DC6-0E7A-4F0F-BFAD-AC47827427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2095" y="3233247"/>
            <a:ext cx="876482" cy="99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6">
            <a:extLst>
              <a:ext uri="{FF2B5EF4-FFF2-40B4-BE49-F238E27FC236}">
                <a16:creationId xmlns:a16="http://schemas.microsoft.com/office/drawing/2014/main" id="{E33BA4D7-729F-4973-B825-39AEFA9A1B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4463" y="3290585"/>
            <a:ext cx="911416" cy="1039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145">
            <a:extLst>
              <a:ext uri="{FF2B5EF4-FFF2-40B4-BE49-F238E27FC236}">
                <a16:creationId xmlns:a16="http://schemas.microsoft.com/office/drawing/2014/main" id="{FA63DF35-F93D-487B-9499-7F39C5D14D5D}"/>
              </a:ext>
            </a:extLst>
          </p:cNvPr>
          <p:cNvGrpSpPr/>
          <p:nvPr/>
        </p:nvGrpSpPr>
        <p:grpSpPr>
          <a:xfrm>
            <a:off x="1989263" y="4714221"/>
            <a:ext cx="6179691" cy="946464"/>
            <a:chOff x="1519211" y="4537676"/>
            <a:chExt cx="6876256" cy="978257"/>
          </a:xfrm>
        </p:grpSpPr>
        <p:pic>
          <p:nvPicPr>
            <p:cNvPr id="10" name="Shape 146" descr="C:\Users\A6798~1.MYL\AppData\Local\Temp\Region-AURA-1.png">
              <a:extLst>
                <a:ext uri="{FF2B5EF4-FFF2-40B4-BE49-F238E27FC236}">
                  <a16:creationId xmlns:a16="http://schemas.microsoft.com/office/drawing/2014/main" id="{E3CBBBB5-4434-47EE-847E-1DB0B6ECE2A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64529" y="4701629"/>
              <a:ext cx="1130938" cy="633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47">
              <a:extLst>
                <a:ext uri="{FF2B5EF4-FFF2-40B4-BE49-F238E27FC236}">
                  <a16:creationId xmlns:a16="http://schemas.microsoft.com/office/drawing/2014/main" id="{7CD5C6BF-74EE-41C4-AC02-BD59B45E50E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894177" y="4538543"/>
              <a:ext cx="900890" cy="926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48">
              <a:extLst>
                <a:ext uri="{FF2B5EF4-FFF2-40B4-BE49-F238E27FC236}">
                  <a16:creationId xmlns:a16="http://schemas.microsoft.com/office/drawing/2014/main" id="{85F2EF0D-4708-4A47-A408-959A7BD2BD3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r="66981" b="15971"/>
            <a:stretch/>
          </p:blipFill>
          <p:spPr>
            <a:xfrm>
              <a:off x="2584447" y="4699280"/>
              <a:ext cx="1130500" cy="722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49">
              <a:extLst>
                <a:ext uri="{FF2B5EF4-FFF2-40B4-BE49-F238E27FC236}">
                  <a16:creationId xmlns:a16="http://schemas.microsoft.com/office/drawing/2014/main" id="{75A34FD2-B372-4A41-956A-49F79F7DFAD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34513" t="6314" r="43853"/>
            <a:stretch/>
          </p:blipFill>
          <p:spPr>
            <a:xfrm>
              <a:off x="1519211" y="4537676"/>
              <a:ext cx="899592" cy="978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50">
              <a:extLst>
                <a:ext uri="{FF2B5EF4-FFF2-40B4-BE49-F238E27FC236}">
                  <a16:creationId xmlns:a16="http://schemas.microsoft.com/office/drawing/2014/main" id="{7C1CAA82-565E-4851-BAE7-E47E25C70EC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58297" r="259" b="7914"/>
            <a:stretch/>
          </p:blipFill>
          <p:spPr>
            <a:xfrm>
              <a:off x="5947195" y="4678114"/>
              <a:ext cx="1203613" cy="671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51">
              <a:extLst>
                <a:ext uri="{FF2B5EF4-FFF2-40B4-BE49-F238E27FC236}">
                  <a16:creationId xmlns:a16="http://schemas.microsoft.com/office/drawing/2014/main" id="{D956A805-DF8C-44C0-8CC7-CDB6FABEB44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938893" y="4733262"/>
              <a:ext cx="864286" cy="61643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Image 4">
            <a:extLst>
              <a:ext uri="{FF2B5EF4-FFF2-40B4-BE49-F238E27FC236}">
                <a16:creationId xmlns:a16="http://schemas.microsoft.com/office/drawing/2014/main" id="{4FEB191E-4B54-4AAF-B274-76B461C679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9109" y="3259840"/>
            <a:ext cx="9239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4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altLang="fr-FR" sz="3100" b="1" dirty="0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 dirty="0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 dirty="0">
                <a:latin typeface="Calibri"/>
                <a:ea typeface="+mn-ea"/>
                <a:cs typeface="Calibri"/>
              </a:rPr>
            </a:br>
            <a:endParaRPr lang="fr-FR" sz="3100" b="1" dirty="0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918532" cy="5321405"/>
          </a:xfrm>
        </p:spPr>
        <p:txBody>
          <a:bodyPr>
            <a:normAutofit/>
          </a:bodyPr>
          <a:lstStyle/>
          <a:p>
            <a:r>
              <a:rPr lang="fr-FR" sz="2400" b="1"/>
              <a:t>AXE 2 : Développement collectif de spécialités fromagères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18" name="Shape 198">
            <a:extLst>
              <a:ext uri="{FF2B5EF4-FFF2-40B4-BE49-F238E27FC236}">
                <a16:creationId xmlns:a16="http://schemas.microsoft.com/office/drawing/2014/main" id="{E46C86BB-EE4D-4DB4-8289-752BDF1FB6E6}"/>
              </a:ext>
            </a:extLst>
          </p:cNvPr>
          <p:cNvSpPr txBox="1"/>
          <p:nvPr/>
        </p:nvSpPr>
        <p:spPr>
          <a:xfrm>
            <a:off x="161246" y="1717205"/>
            <a:ext cx="18642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ACTIONS 2018</a:t>
            </a:r>
            <a:endParaRPr sz="2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" name="Shape 199">
            <a:extLst>
              <a:ext uri="{FF2B5EF4-FFF2-40B4-BE49-F238E27FC236}">
                <a16:creationId xmlns:a16="http://schemas.microsoft.com/office/drawing/2014/main" id="{A5324D4E-F8C4-4DAB-B590-E7B38CB0ED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653862"/>
              </p:ext>
            </p:extLst>
          </p:nvPr>
        </p:nvGraphicFramePr>
        <p:xfrm>
          <a:off x="125750" y="2117336"/>
          <a:ext cx="8892500" cy="24717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63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 dirty="0"/>
                        <a:t>Alpes du Sud</a:t>
                      </a:r>
                      <a:endParaRPr sz="20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503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r>
                        <a:rPr lang="fr-FR" sz="18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Création d’une spécialité fromagère des Alpes du Sud</a:t>
                      </a:r>
                    </a:p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fr-FR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mai 2018, restitution finale 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Tests des fromages fabriqués en fromageries et de la recette définie par le groupe de travail</a:t>
                      </a:r>
                    </a:p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fr-FR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 décembre 2018, séance de travail du groupe</a:t>
                      </a:r>
                    </a:p>
                    <a:p>
                      <a:pPr marL="0" marR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Souhait des membres du groupe d’affiner la recette du concept et de réaliser de nouveaux tests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74182BF-90BB-41CE-9507-93ED4828D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4337137"/>
            <a:ext cx="2141951" cy="160646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22AB3F6-2324-4F39-991F-AC57C41D6212}"/>
              </a:ext>
            </a:extLst>
          </p:cNvPr>
          <p:cNvSpPr/>
          <p:nvPr/>
        </p:nvSpPr>
        <p:spPr>
          <a:xfrm>
            <a:off x="125750" y="4719393"/>
            <a:ext cx="5999005" cy="191915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/>
              <a:t>PERSPECTIVE 2019</a:t>
            </a:r>
          </a:p>
          <a:p>
            <a:endParaRPr lang="fr-FR" b="1" u="sng" dirty="0"/>
          </a:p>
          <a:p>
            <a:r>
              <a:rPr lang="fr-FR" dirty="0"/>
              <a:t> Un travail qui n’a pas pu être finalisé malgré une volonté des producteurs… </a:t>
            </a:r>
          </a:p>
          <a:p>
            <a:r>
              <a:rPr lang="fr-FR" dirty="0"/>
              <a:t>… donc une action à poursuivre en 2019 pour finaliser le concept et communiquer sur ce nouveau produit</a:t>
            </a:r>
          </a:p>
        </p:txBody>
      </p:sp>
    </p:spTree>
    <p:extLst>
      <p:ext uri="{BB962C8B-B14F-4D97-AF65-F5344CB8AC3E}">
        <p14:creationId xmlns:p14="http://schemas.microsoft.com/office/powerpoint/2010/main" val="35452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altLang="fr-FR" sz="3100" b="1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>
                <a:latin typeface="Calibri"/>
                <a:ea typeface="+mn-ea"/>
                <a:cs typeface="Calibri"/>
              </a:rPr>
            </a:br>
            <a:endParaRPr lang="fr-FR" sz="3100" b="1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289882" cy="5321405"/>
          </a:xfrm>
        </p:spPr>
        <p:txBody>
          <a:bodyPr>
            <a:normAutofit/>
          </a:bodyPr>
          <a:lstStyle/>
          <a:p>
            <a:r>
              <a:rPr lang="fr-FR" sz="2000" b="1" dirty="0"/>
              <a:t>Eléments de rappel</a:t>
            </a:r>
          </a:p>
          <a:p>
            <a:pPr lvl="1"/>
            <a:r>
              <a:rPr lang="fr-FR" sz="2000" dirty="0">
                <a:solidFill>
                  <a:srgbClr val="C00000"/>
                </a:solidFill>
                <a:cs typeface="Calibri"/>
              </a:rPr>
              <a:t>Programme d ’actions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500389-9169-4F6F-A341-8949226702C1}"/>
              </a:ext>
            </a:extLst>
          </p:cNvPr>
          <p:cNvSpPr/>
          <p:nvPr/>
        </p:nvSpPr>
        <p:spPr>
          <a:xfrm>
            <a:off x="5907025" y="1217179"/>
            <a:ext cx="3149294" cy="1143000"/>
          </a:xfrm>
          <a:prstGeom prst="roundRect">
            <a:avLst/>
          </a:prstGeom>
          <a:solidFill>
            <a:srgbClr val="FF993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actions communes et des actions spécifiques par territoires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23FEDC-D110-40F9-AB22-EAE8404DA10D}"/>
              </a:ext>
            </a:extLst>
          </p:cNvPr>
          <p:cNvSpPr txBox="1"/>
          <p:nvPr/>
        </p:nvSpPr>
        <p:spPr>
          <a:xfrm>
            <a:off x="296370" y="2036088"/>
            <a:ext cx="57601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002060"/>
                </a:solidFill>
              </a:rPr>
              <a:t>Axe 1</a:t>
            </a:r>
            <a:r>
              <a:rPr lang="fr-FR" sz="1400" b="1" dirty="0">
                <a:solidFill>
                  <a:srgbClr val="002060"/>
                </a:solidFill>
              </a:rPr>
              <a:t> : Détermination et mise en œuvre d’une ou plusieurs filière(s) de valorisation du lait non transformé</a:t>
            </a:r>
          </a:p>
          <a:p>
            <a:r>
              <a:rPr lang="fr-FR" sz="1400" u="sng" dirty="0"/>
              <a:t>1.1</a:t>
            </a:r>
            <a:r>
              <a:rPr lang="fr-FR" sz="1400" dirty="0"/>
              <a:t> : Valorisation du lait non transformé sur le bassin laitier Alpes du Sud / Sud Isère</a:t>
            </a:r>
          </a:p>
          <a:p>
            <a:r>
              <a:rPr lang="fr-FR" sz="1400" u="sng" dirty="0"/>
              <a:t>1.2</a:t>
            </a:r>
            <a:r>
              <a:rPr lang="fr-FR" sz="1400" dirty="0"/>
              <a:t> : Diversification commerciale en zone Saint Marcellin </a:t>
            </a:r>
          </a:p>
          <a:p>
            <a:r>
              <a:rPr lang="fr-FR" sz="1400" b="1" i="1" dirty="0"/>
              <a:t> </a:t>
            </a:r>
            <a:endParaRPr lang="fr-FR" sz="1400" dirty="0"/>
          </a:p>
          <a:p>
            <a:r>
              <a:rPr lang="fr-FR" sz="1400" b="1" u="sng" dirty="0">
                <a:solidFill>
                  <a:srgbClr val="002060"/>
                </a:solidFill>
              </a:rPr>
              <a:t>Axe 2</a:t>
            </a:r>
            <a:r>
              <a:rPr lang="fr-FR" sz="1400" b="1" dirty="0">
                <a:solidFill>
                  <a:srgbClr val="002060"/>
                </a:solidFill>
              </a:rPr>
              <a:t> : Développement collectif de spécialités fromagères </a:t>
            </a:r>
          </a:p>
          <a:p>
            <a:r>
              <a:rPr lang="fr-FR" sz="1400" u="sng" dirty="0"/>
              <a:t>2.1</a:t>
            </a:r>
            <a:r>
              <a:rPr lang="fr-FR" sz="1400" dirty="0"/>
              <a:t> : Développement collectif d’une spécialité fromagère des Alpes du Sud</a:t>
            </a:r>
          </a:p>
          <a:p>
            <a:r>
              <a:rPr lang="fr-FR" sz="1400" u="sng" dirty="0"/>
              <a:t>2.2</a:t>
            </a:r>
            <a:r>
              <a:rPr lang="fr-FR" sz="1400" dirty="0"/>
              <a:t> : Amélioration de la notoriété et de la valorisation du Saint Marcellin</a:t>
            </a:r>
          </a:p>
          <a:p>
            <a:r>
              <a:rPr lang="fr-FR" sz="1400" u="sng" dirty="0"/>
              <a:t>2.3</a:t>
            </a:r>
            <a:r>
              <a:rPr lang="fr-FR" sz="1400" dirty="0"/>
              <a:t> : Reconnaissance du Saint Félicien grâce à un signe d’origine</a:t>
            </a:r>
          </a:p>
          <a:p>
            <a:r>
              <a:rPr lang="fr-FR" sz="1400" i="1" dirty="0"/>
              <a:t> </a:t>
            </a:r>
            <a:endParaRPr lang="fr-FR" sz="1400" dirty="0"/>
          </a:p>
          <a:p>
            <a:r>
              <a:rPr lang="fr-FR" sz="1400" b="1" u="sng" dirty="0">
                <a:solidFill>
                  <a:srgbClr val="002060"/>
                </a:solidFill>
              </a:rPr>
              <a:t>Axe 0 </a:t>
            </a:r>
            <a:r>
              <a:rPr lang="fr-FR" sz="1400" b="1" dirty="0">
                <a:solidFill>
                  <a:srgbClr val="002060"/>
                </a:solidFill>
              </a:rPr>
              <a:t>: Coordination et pilotage du projet</a:t>
            </a:r>
          </a:p>
        </p:txBody>
      </p:sp>
      <p:pic>
        <p:nvPicPr>
          <p:cNvPr id="6" name="Shape 428">
            <a:extLst>
              <a:ext uri="{FF2B5EF4-FFF2-40B4-BE49-F238E27FC236}">
                <a16:creationId xmlns:a16="http://schemas.microsoft.com/office/drawing/2014/main" id="{1D93482E-5FE9-43B0-B590-4DA50CC74B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6519" y="2812718"/>
            <a:ext cx="1053233" cy="168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hape 423">
            <a:extLst>
              <a:ext uri="{FF2B5EF4-FFF2-40B4-BE49-F238E27FC236}">
                <a16:creationId xmlns:a16="http://schemas.microsoft.com/office/drawing/2014/main" id="{FD2FCE10-8D93-470E-BB26-7F6A00E901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6519" y="5070638"/>
            <a:ext cx="1522446" cy="1140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hape 424">
            <a:extLst>
              <a:ext uri="{FF2B5EF4-FFF2-40B4-BE49-F238E27FC236}">
                <a16:creationId xmlns:a16="http://schemas.microsoft.com/office/drawing/2014/main" id="{62F56983-BBD7-448C-AB5F-3AF60AFDE4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7986" y="3357458"/>
            <a:ext cx="1710546" cy="114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438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895"/>
            <a:ext cx="9144000" cy="718395"/>
          </a:xfrm>
        </p:spPr>
        <p:txBody>
          <a:bodyPr>
            <a:normAutofit fontScale="90000"/>
          </a:bodyPr>
          <a:lstStyle/>
          <a:p>
            <a:r>
              <a:rPr lang="fr-FR" altLang="fr-FR" sz="3100" b="1" dirty="0">
                <a:latin typeface="Calibri"/>
                <a:ea typeface="+mn-ea"/>
                <a:cs typeface="Calibri"/>
              </a:rPr>
              <a:t>Valorisation lait non</a:t>
            </a:r>
            <a:r>
              <a:rPr lang="fr-FR" alt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 dirty="0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 dirty="0">
                <a:latin typeface="Calibri"/>
                <a:ea typeface="+mn-ea"/>
                <a:cs typeface="Calibri"/>
              </a:rPr>
            </a:br>
            <a:endParaRPr lang="fr-FR" sz="3100" b="1" dirty="0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918532" cy="5321405"/>
          </a:xfrm>
        </p:spPr>
        <p:txBody>
          <a:bodyPr>
            <a:normAutofit/>
          </a:bodyPr>
          <a:lstStyle/>
          <a:p>
            <a:r>
              <a:rPr lang="fr-FR" sz="2400" b="1" dirty="0"/>
              <a:t>AXE 1 : Détermination et mise en œuvre d’une ou plusieurs filières de valorisation du lait non transformé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6" name="Shape 181">
            <a:extLst>
              <a:ext uri="{FF2B5EF4-FFF2-40B4-BE49-F238E27FC236}">
                <a16:creationId xmlns:a16="http://schemas.microsoft.com/office/drawing/2014/main" id="{8A4D2361-38AE-45B3-AA29-39B2DE911BE2}"/>
              </a:ext>
            </a:extLst>
          </p:cNvPr>
          <p:cNvSpPr txBox="1"/>
          <p:nvPr/>
        </p:nvSpPr>
        <p:spPr>
          <a:xfrm>
            <a:off x="126128" y="1981511"/>
            <a:ext cx="15658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CONTEXTE</a:t>
            </a:r>
            <a:endParaRPr sz="2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82">
            <a:extLst>
              <a:ext uri="{FF2B5EF4-FFF2-40B4-BE49-F238E27FC236}">
                <a16:creationId xmlns:a16="http://schemas.microsoft.com/office/drawing/2014/main" id="{72241F0B-DC6E-4BF7-B222-4A6E71754F14}"/>
              </a:ext>
            </a:extLst>
          </p:cNvPr>
          <p:cNvSpPr/>
          <p:nvPr/>
        </p:nvSpPr>
        <p:spPr>
          <a:xfrm>
            <a:off x="0" y="2381700"/>
            <a:ext cx="5559550" cy="4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ALPES DU SUD / SUD ISÈRE :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Filière fragilisée en forte restructuration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Volonté de travailler à l’échelle du bassin laitier Alpes du Sud/Sud Alpes du Nord</a:t>
            </a:r>
            <a:endParaRPr lang="fr-FR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Rachat du site SODIAAL de Gap par La Fermière en 2015 et projet d’un nouveau site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Négociation avec La Fermière et SODIAAL pour un cahier des charges et une meilleure valorisation du lait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lang="fr-FR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Mais des producteurs exclus de ce cahier des charges (producteurs du Sud Isère, producteurs Lactalis….)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dirty="0">
                <a:latin typeface="Calibri"/>
                <a:ea typeface="Calibri"/>
                <a:cs typeface="Calibri"/>
                <a:sym typeface="Calibri"/>
              </a:rPr>
              <a:t>Initiatives </a:t>
            </a:r>
            <a:r>
              <a:rPr lang="fr-FR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réflexions pour créer ou développer des filières de valorisation du lait non transformé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5">
            <a:extLst>
              <a:ext uri="{FF2B5EF4-FFF2-40B4-BE49-F238E27FC236}">
                <a16:creationId xmlns:a16="http://schemas.microsoft.com/office/drawing/2014/main" id="{C97514CE-694A-43AF-824B-5C919F09D57C}"/>
              </a:ext>
            </a:extLst>
          </p:cNvPr>
          <p:cNvSpPr/>
          <p:nvPr/>
        </p:nvSpPr>
        <p:spPr>
          <a:xfrm>
            <a:off x="5910425" y="1981511"/>
            <a:ext cx="2736304" cy="864096"/>
          </a:xfrm>
          <a:prstGeom prst="ellipse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lait non transformé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Shape 186">
            <a:extLst>
              <a:ext uri="{FF2B5EF4-FFF2-40B4-BE49-F238E27FC236}">
                <a16:creationId xmlns:a16="http://schemas.microsoft.com/office/drawing/2014/main" id="{9D60C4CF-B154-4234-84E3-3162566DFFB6}"/>
              </a:ext>
            </a:extLst>
          </p:cNvPr>
          <p:cNvCxnSpPr/>
          <p:nvPr/>
        </p:nvCxnSpPr>
        <p:spPr>
          <a:xfrm>
            <a:off x="7278577" y="2845607"/>
            <a:ext cx="0" cy="48728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0" name="Shape 187">
            <a:extLst>
              <a:ext uri="{FF2B5EF4-FFF2-40B4-BE49-F238E27FC236}">
                <a16:creationId xmlns:a16="http://schemas.microsoft.com/office/drawing/2014/main" id="{7C1D6B27-A665-4790-BFD7-56A03E22F9A6}"/>
              </a:ext>
            </a:extLst>
          </p:cNvPr>
          <p:cNvSpPr/>
          <p:nvPr/>
        </p:nvSpPr>
        <p:spPr>
          <a:xfrm>
            <a:off x="5386629" y="3352705"/>
            <a:ext cx="369430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Accompagner un groupe de producteurs sur une réflexion stratégique de valorisation du lait non transformé</a:t>
            </a:r>
            <a:endParaRPr sz="1600" b="1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188">
            <a:extLst>
              <a:ext uri="{FF2B5EF4-FFF2-40B4-BE49-F238E27FC236}">
                <a16:creationId xmlns:a16="http://schemas.microsoft.com/office/drawing/2014/main" id="{E66B9714-441A-4287-BADE-32C21DEA5021}"/>
              </a:ext>
            </a:extLst>
          </p:cNvPr>
          <p:cNvSpPr/>
          <p:nvPr/>
        </p:nvSpPr>
        <p:spPr>
          <a:xfrm>
            <a:off x="5286840" y="4196991"/>
            <a:ext cx="3314524" cy="2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92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Prospecter pour identifier les éleveurs intéressées par la démarche</a:t>
            </a:r>
            <a:endParaRPr sz="1500"/>
          </a:p>
          <a:p>
            <a:pPr marL="742950" marR="0" lvl="1" indent="-2921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Accompagner et animer le groupe d’éleveurs</a:t>
            </a:r>
            <a:endParaRPr sz="1500"/>
          </a:p>
          <a:p>
            <a:pPr marL="742950" marR="0" lvl="1" indent="-2921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–"/>
            </a:pPr>
            <a:r>
              <a:rPr lang="fr-FR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Identifier des leviers d’actions pour valoriser le lait non transformé</a:t>
            </a:r>
            <a:endParaRPr sz="1500"/>
          </a:p>
        </p:txBody>
      </p:sp>
      <p:sp>
        <p:nvSpPr>
          <p:cNvPr id="22" name="Shape 191">
            <a:extLst>
              <a:ext uri="{FF2B5EF4-FFF2-40B4-BE49-F238E27FC236}">
                <a16:creationId xmlns:a16="http://schemas.microsoft.com/office/drawing/2014/main" id="{37F18A01-C04A-46DF-BE0D-4C93DFFB8F95}"/>
              </a:ext>
            </a:extLst>
          </p:cNvPr>
          <p:cNvSpPr/>
          <p:nvPr/>
        </p:nvSpPr>
        <p:spPr>
          <a:xfrm>
            <a:off x="5286840" y="1935621"/>
            <a:ext cx="1226225" cy="408623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1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FFDFD-6E78-4EC7-B494-F1483FA7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0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altLang="fr-FR" sz="3100" b="1">
                <a:latin typeface="Calibri"/>
                <a:ea typeface="+mn-ea"/>
                <a:cs typeface="Calibri"/>
              </a:rPr>
              <a:t>Projets Valorisation lait non</a:t>
            </a:r>
            <a:r>
              <a:rPr lang="fr-FR" alt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</a:t>
            </a:r>
            <a:r>
              <a:rPr lang="fr-FR" altLang="fr-FR" sz="3100" b="1">
                <a:latin typeface="Calibri"/>
                <a:ea typeface="+mn-ea"/>
                <a:cs typeface="Calibri"/>
              </a:rPr>
              <a:t>différencié dans les Alpes : Bilan 2018 et suites</a:t>
            </a:r>
            <a:br>
              <a:rPr lang="fr-FR" altLang="fr-FR" sz="3100" b="1">
                <a:latin typeface="Calibri"/>
                <a:ea typeface="+mn-ea"/>
                <a:cs typeface="Calibri"/>
              </a:rPr>
            </a:br>
            <a:endParaRPr lang="fr-FR" sz="3100" b="1">
              <a:latin typeface="Calibri"/>
              <a:ea typeface="+mn-ea"/>
              <a:cs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51BEF-F660-417B-83B4-EF062FEC2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029290"/>
            <a:ext cx="8918532" cy="5321405"/>
          </a:xfrm>
        </p:spPr>
        <p:txBody>
          <a:bodyPr>
            <a:normAutofit/>
          </a:bodyPr>
          <a:lstStyle/>
          <a:p>
            <a:r>
              <a:rPr lang="fr-FR" sz="2400" b="1" dirty="0"/>
              <a:t>AXE 1 : Détermination et mise en œuvre d’une ou plusieurs filières de valorisation du lait non transformé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graphicFrame>
        <p:nvGraphicFramePr>
          <p:cNvPr id="12" name="Shape 199">
            <a:extLst>
              <a:ext uri="{FF2B5EF4-FFF2-40B4-BE49-F238E27FC236}">
                <a16:creationId xmlns:a16="http://schemas.microsoft.com/office/drawing/2014/main" id="{AAA7DE89-0E27-4F09-824B-1A79EDD0E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838838"/>
              </p:ext>
            </p:extLst>
          </p:nvPr>
        </p:nvGraphicFramePr>
        <p:xfrm>
          <a:off x="125750" y="1847088"/>
          <a:ext cx="8892500" cy="48111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20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dirty="0"/>
                        <a:t>Sud Isère / Alpes du Sud</a:t>
                      </a:r>
                      <a:endParaRPr sz="18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91">
                <a:tc>
                  <a:txBody>
                    <a:bodyPr/>
                    <a:lstStyle/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r>
                        <a:rPr lang="fr-FR" sz="2000" b="1" u="none" strike="noStrike" cap="none" dirty="0">
                          <a:latin typeface="+mj-lt"/>
                        </a:rPr>
                        <a:t>Echanger sur différentes hypothèses et identifier les actions à mettre en œuvre </a:t>
                      </a:r>
                    </a:p>
                    <a:p>
                      <a:pPr marL="342900" marR="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fr-FR" sz="2000" b="0" u="none" strike="noStrike" kern="1200" cap="none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 avril 2018, restitution finale de l’étude « calibrage d’une ou plusieurs filières de valorisation du lait non transformé » - 3 scénarii MRE</a:t>
                      </a:r>
                    </a:p>
                    <a:p>
                      <a:pPr marL="342900" marR="0" lvl="0" indent="-3429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endParaRPr lang="fr-FR" sz="2000" b="0" u="none" strike="noStrike" kern="1200" cap="none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➢"/>
                      </a:pPr>
                      <a:r>
                        <a:rPr lang="fr-FR" sz="2000" b="1" u="none" strike="noStrike" cap="none" dirty="0">
                          <a:latin typeface="+mj-lt"/>
                        </a:rPr>
                        <a:t>Visite d’une laiterie faisant de l’embouteillage à façon (laiterie </a:t>
                      </a:r>
                      <a:r>
                        <a:rPr lang="fr-FR" sz="2000" b="1" u="none" strike="noStrike" cap="none" dirty="0" err="1">
                          <a:latin typeface="+mj-lt"/>
                        </a:rPr>
                        <a:t>Gérentes</a:t>
                      </a:r>
                      <a:r>
                        <a:rPr lang="fr-FR" sz="2000" b="1" u="none" strike="noStrike" cap="none" dirty="0">
                          <a:latin typeface="+mj-lt"/>
                        </a:rPr>
                        <a:t>, Haute-Loire)</a:t>
                      </a:r>
                    </a:p>
                    <a:p>
                      <a:pPr marL="285750" marR="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fr-FR" sz="2000" b="0" u="none" strike="noStrike" cap="none" dirty="0">
                          <a:latin typeface="+mj-lt"/>
                        </a:rPr>
                        <a:t>30 octobre 2018, prise de connaissance de cette filière et de l’organisation ad hoc</a:t>
                      </a:r>
                      <a:endParaRPr lang="fr-FR" sz="2000" b="1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96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74539"/>
            <a:ext cx="9144000" cy="1143000"/>
          </a:xfrm>
        </p:spPr>
        <p:txBody>
          <a:bodyPr>
            <a:normAutofit/>
          </a:bodyPr>
          <a:lstStyle/>
          <a:p>
            <a:r>
              <a:rPr lang="fr-FR" sz="2400" b="1" dirty="0"/>
              <a:t>Etude de faisabilité lait de consommation segmenté - MRE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821094"/>
              </p:ext>
            </p:extLst>
          </p:nvPr>
        </p:nvGraphicFramePr>
        <p:xfrm>
          <a:off x="446411" y="1864292"/>
          <a:ext cx="7715200" cy="350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52742" y="1448207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Les 3 hypothèses étudiés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764" y="541738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Une première restitution  de l’étude à Gap (fin 2017) une seconde restitution le 04 mai 2018 à l’abattoir de Grenoble. A noter que la seconde réunion à volontairement été ouverte assez largement aux responsables agricoles isérois.</a:t>
            </a:r>
          </a:p>
        </p:txBody>
      </p:sp>
    </p:spTree>
    <p:extLst>
      <p:ext uri="{BB962C8B-B14F-4D97-AF65-F5344CB8AC3E}">
        <p14:creationId xmlns:p14="http://schemas.microsoft.com/office/powerpoint/2010/main" val="192672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41A09-68B2-49BB-81BE-C2B5C47E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2" y="768095"/>
            <a:ext cx="8229600" cy="649543"/>
          </a:xfrm>
        </p:spPr>
        <p:txBody>
          <a:bodyPr/>
          <a:lstStyle/>
          <a:p>
            <a:pPr algn="l"/>
            <a:r>
              <a:rPr lang="fr-FR" sz="2400" b="1" dirty="0"/>
              <a:t>Conclusions de l’étude MRE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62857-8491-46ED-8C96-63C553D21573}"/>
              </a:ext>
            </a:extLst>
          </p:cNvPr>
          <p:cNvSpPr/>
          <p:nvPr/>
        </p:nvSpPr>
        <p:spPr>
          <a:xfrm>
            <a:off x="286952" y="1417638"/>
            <a:ext cx="7974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0000"/>
                </a:solidFill>
                <a:latin typeface="Verdana" panose="020B0604030504040204" pitchFamily="34" charset="0"/>
              </a:rPr>
              <a:t>Conclusion étude : </a:t>
            </a:r>
          </a:p>
          <a:p>
            <a:endParaRPr lang="fr-FR" u="sng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Travail à façon :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 méthode offre souplesse dans la mise en œuvre notamment pour démarrage de l’activité 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Maitrise du risque, mais forte dépendance aux opérateurs extérieurs </a:t>
            </a:r>
          </a:p>
          <a:p>
            <a:r>
              <a:rPr lang="fr-FR" b="1" dirty="0">
                <a:solidFill>
                  <a:srgbClr val="000000"/>
                </a:solidFill>
                <a:latin typeface="Verdana" panose="020B0604030504040204" pitchFamily="34" charset="0"/>
              </a:rPr>
              <a:t>Investissement dans une chaine de conditionnement: </a:t>
            </a: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très gros investissements financiers à prévoir (entre 7,1 et 9,1 M d’ €) 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Plus le volume embouteillé est important plus la rentabilité est importante 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Il faut donc saturer l’outil au maximum. Possibilité de mettre en bouteille d’autres liquides (ex jus, …) après 6 h de lavage 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Dans les 2 cas : rentabilité financière est possible mais à certaines conditions </a:t>
            </a:r>
          </a:p>
          <a:p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</a:rPr>
              <a:t>Attention : ne pas négliger la commercialisation </a:t>
            </a:r>
          </a:p>
          <a:p>
            <a:endParaRPr lang="fr-FR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fr-FR" b="1" dirty="0">
                <a:solidFill>
                  <a:srgbClr val="FF9933"/>
                </a:solidFill>
                <a:latin typeface="Verdana" panose="020B0604030504040204" pitchFamily="34" charset="0"/>
              </a:rPr>
              <a:t>Constat: travail à façon semble être plus adapté à notre besoin, à minima dans un premier temps </a:t>
            </a:r>
            <a:endParaRPr lang="fr-FR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9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115"/>
            <a:ext cx="8229600" cy="1143000"/>
          </a:xfrm>
        </p:spPr>
        <p:txBody>
          <a:bodyPr>
            <a:noAutofit/>
          </a:bodyPr>
          <a:lstStyle/>
          <a:p>
            <a:r>
              <a:rPr lang="fr-FR" sz="2500" dirty="0"/>
              <a:t>VISITE DE LA LAITERIE Gérentes </a:t>
            </a:r>
            <a:br>
              <a:rPr lang="fr-FR" sz="2500" dirty="0"/>
            </a:br>
            <a:r>
              <a:rPr lang="fr-FR" sz="2500" dirty="0"/>
              <a:t>en Haute-Loire - novembre 2018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7280" y="1907115"/>
            <a:ext cx="4505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Industriel laitier basé à </a:t>
            </a:r>
            <a:r>
              <a:rPr lang="fr-FR" dirty="0" err="1"/>
              <a:t>Araules</a:t>
            </a:r>
            <a:r>
              <a:rPr lang="fr-FR" dirty="0"/>
              <a:t> en Haute-Loire spécialisé dans la fabrication de fromages et produits laitiers de montagne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Collecte : lait de vache, chèvre et brebis auprès de  340 producteurs pour un volume annuel de 40 millions de litres </a:t>
            </a:r>
          </a:p>
          <a:p>
            <a:pPr algn="just"/>
            <a:endParaRPr lang="fr-FR" dirty="0"/>
          </a:p>
          <a:p>
            <a:pPr algn="just"/>
            <a:r>
              <a:rPr lang="fr-FR" u="sng" dirty="0"/>
              <a:t>Mix produits large </a:t>
            </a:r>
            <a:r>
              <a:rPr lang="fr-FR" dirty="0"/>
              <a:t>:  pates, persillées, pates pressées, pates molles, raclette, lactiques, yaourts, beurres, crèmes … 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Société proposant une activité de prestation de service pour de la mise en bouteille de lait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8" t="-448" r="30014" b="448"/>
          <a:stretch/>
        </p:blipFill>
        <p:spPr>
          <a:xfrm>
            <a:off x="5499585" y="3762240"/>
            <a:ext cx="1584177" cy="25316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52362" t="28436" r="41338" b="59584"/>
          <a:stretch/>
        </p:blipFill>
        <p:spPr>
          <a:xfrm>
            <a:off x="5622533" y="1700808"/>
            <a:ext cx="2939496" cy="18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6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13710"/>
            <a:ext cx="8229600" cy="2710605"/>
          </a:xfrm>
        </p:spPr>
        <p:txBody>
          <a:bodyPr>
            <a:noAutofit/>
          </a:bodyPr>
          <a:lstStyle/>
          <a:p>
            <a:r>
              <a:rPr lang="fr-FR" sz="2500" dirty="0"/>
              <a:t>VISITE DE LA LAITERIE Gérentes </a:t>
            </a:r>
            <a:br>
              <a:rPr lang="fr-FR" sz="2500" dirty="0"/>
            </a:br>
            <a:r>
              <a:rPr lang="fr-FR" sz="2500" dirty="0"/>
              <a:t>en Haute-Loire - novembre 2018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52362" t="28436" r="41338" b="59584"/>
          <a:stretch/>
        </p:blipFill>
        <p:spPr>
          <a:xfrm>
            <a:off x="7596336" y="434011"/>
            <a:ext cx="1326517" cy="8290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0" y="1772816"/>
            <a:ext cx="8631943" cy="48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2715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D4C2E16DD254581A3BCD491953E27" ma:contentTypeVersion="6" ma:contentTypeDescription="Crée un document." ma:contentTypeScope="" ma:versionID="fbdf000f3c44aafe88a9af87d162e040">
  <xsd:schema xmlns:xsd="http://www.w3.org/2001/XMLSchema" xmlns:xs="http://www.w3.org/2001/XMLSchema" xmlns:p="http://schemas.microsoft.com/office/2006/metadata/properties" xmlns:ns2="f53874db-bb6d-459d-84e2-5ab69ffa215a" targetNamespace="http://schemas.microsoft.com/office/2006/metadata/properties" ma:root="true" ma:fieldsID="02c06f46fda444cb66be590fb74c14cb" ns2:_="">
    <xsd:import namespace="f53874db-bb6d-459d-84e2-5ab69ffa21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874db-bb6d-459d-84e2-5ab69ffa2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4B597F-8409-476C-86F4-7A2016CBC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874db-bb6d-459d-84e2-5ab69ffa2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25DBB8-E63F-430D-9670-9C974EC05097}">
  <ds:schemaRefs>
    <ds:schemaRef ds:uri="f53874db-bb6d-459d-84e2-5ab69ffa215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54B224-075C-467D-9969-EFF9C392DC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1403</Words>
  <Application>Microsoft Office PowerPoint</Application>
  <PresentationFormat>Affichage à l'écran (4:3)</PresentationFormat>
  <Paragraphs>204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Noto Sans Symbols</vt:lpstr>
      <vt:lpstr>Verdana</vt:lpstr>
      <vt:lpstr>Wingdings</vt:lpstr>
      <vt:lpstr>Modèle par défaut</vt:lpstr>
      <vt:lpstr>Présentation PowerPoint</vt:lpstr>
      <vt:lpstr>Projets Valorisation lait non différencié dans les Alpes : Bilan 2018 et suites </vt:lpstr>
      <vt:lpstr>Projets Valorisation lait non différencié dans les Alpes : Bilan 2018 et suites </vt:lpstr>
      <vt:lpstr>Valorisation lait non différencié dans les Alpes : Bilan 2018 et suites </vt:lpstr>
      <vt:lpstr>Projets Valorisation lait non différencié dans les Alpes : Bilan 2018 et suites </vt:lpstr>
      <vt:lpstr>Etude de faisabilité lait de consommation segmenté - MRE</vt:lpstr>
      <vt:lpstr>Conclusions de l’étude MRE</vt:lpstr>
      <vt:lpstr>VISITE DE LA LAITERIE Gérentes  en Haute-Loire - novembre 2018</vt:lpstr>
      <vt:lpstr>VISITE DE LA LAITERIE Gérentes  en Haute-Loire - novembre 2018</vt:lpstr>
      <vt:lpstr>VISITE DE LA LAITERIE Gérentes  en Haute-Loire - novembre 2018</vt:lpstr>
      <vt:lpstr>Présentation PowerPoint</vt:lpstr>
      <vt:lpstr>VISITE DE LA LAITERIE Gérentes  en Haute-Loire - novembre 2018</vt:lpstr>
      <vt:lpstr>VISITE DE LA LAITERIE Gérentes  en Haute-Loire - novembre 2018</vt:lpstr>
      <vt:lpstr>Présentation PowerPoint</vt:lpstr>
      <vt:lpstr>Projets Valorisation lait non différencié dans les Alpes : Bilan 2018 et suites </vt:lpstr>
      <vt:lpstr>Projets Valorisation lait non différencié dans les Alpes : Bilan 2018 et suites </vt:lpstr>
      <vt:lpstr>Présentation PowerPoint</vt:lpstr>
      <vt:lpstr>Présentation PowerPoint</vt:lpstr>
      <vt:lpstr>Présentation PowerPoint</vt:lpstr>
      <vt:lpstr>Projets Valorisation lait non différencié dans les Alpes : Bilan 2018 et suites </vt:lpstr>
    </vt:vector>
  </TitlesOfParts>
  <Company>Install.RDI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Install.RDI</dc:creator>
  <cp:lastModifiedBy>Fanny BERTRAND</cp:lastModifiedBy>
  <cp:revision>15</cp:revision>
  <cp:lastPrinted>2018-02-05T08:18:13Z</cp:lastPrinted>
  <dcterms:created xsi:type="dcterms:W3CDTF">2008-11-10T16:24:45Z</dcterms:created>
  <dcterms:modified xsi:type="dcterms:W3CDTF">2019-02-11T14:51:04Z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0x010100AD0D4C2E16DD254581A3BCD491953E27</vt:lpwstr>
  </property>
</Properties>
</file>