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57" r:id="rId5"/>
    <p:sldId id="272" r:id="rId6"/>
    <p:sldId id="270" r:id="rId7"/>
    <p:sldId id="271" r:id="rId8"/>
    <p:sldId id="263" r:id="rId9"/>
    <p:sldId id="265" r:id="rId10"/>
    <p:sldId id="266" r:id="rId11"/>
    <p:sldId id="274" r:id="rId12"/>
    <p:sldId id="267" r:id="rId13"/>
    <p:sldId id="269" r:id="rId14"/>
    <p:sldId id="268" r:id="rId15"/>
    <p:sldId id="264" r:id="rId16"/>
    <p:sldId id="259" r:id="rId17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C9FC8"/>
    <a:srgbClr val="FFCE00"/>
    <a:srgbClr val="9EC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56969-4B8F-420D-9D22-351E2581BA4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98C25E-6C75-43BC-B8A7-2F30BE0239B2}">
      <dgm:prSet phldrT="[Texte]" custT="1"/>
      <dgm:spPr/>
      <dgm:t>
        <a:bodyPr/>
        <a:lstStyle/>
        <a:p>
          <a:pPr algn="ctr"/>
          <a:r>
            <a:rPr lang="fr-FR" sz="2400" b="1" dirty="0"/>
            <a:t>Force</a:t>
          </a:r>
        </a:p>
        <a:p>
          <a:pPr algn="l"/>
          <a:r>
            <a:rPr lang="fr-FR" sz="2400" dirty="0"/>
            <a:t>- lien producteur/consommateur</a:t>
          </a:r>
        </a:p>
        <a:p>
          <a:pPr algn="l"/>
          <a:r>
            <a:rPr lang="fr-FR" sz="2400" dirty="0"/>
            <a:t>-circuit-court</a:t>
          </a:r>
        </a:p>
        <a:p>
          <a:pPr algn="l"/>
          <a:r>
            <a:rPr lang="fr-FR" sz="2400" dirty="0"/>
            <a:t>-développement filières agricoles </a:t>
          </a:r>
        </a:p>
        <a:p>
          <a:pPr algn="l"/>
          <a:r>
            <a:rPr lang="fr-FR" sz="2400" dirty="0"/>
            <a:t>-coopération des acteurs du territoire</a:t>
          </a:r>
        </a:p>
        <a:p>
          <a:pPr algn="l"/>
          <a:r>
            <a:rPr lang="fr-FR" sz="2400" dirty="0"/>
            <a:t>-rémunération du producteur </a:t>
          </a:r>
        </a:p>
      </dgm:t>
    </dgm:pt>
    <dgm:pt modelId="{1D1AD127-1B2F-4544-8A43-CA5B989F60DE}" type="parTrans" cxnId="{64C21BFB-3814-4C1D-8728-D0498D20069A}">
      <dgm:prSet/>
      <dgm:spPr/>
      <dgm:t>
        <a:bodyPr/>
        <a:lstStyle/>
        <a:p>
          <a:endParaRPr lang="fr-FR"/>
        </a:p>
      </dgm:t>
    </dgm:pt>
    <dgm:pt modelId="{F0E33B55-E8F6-4052-82AD-4E60642670F5}" type="sibTrans" cxnId="{64C21BFB-3814-4C1D-8728-D0498D20069A}">
      <dgm:prSet/>
      <dgm:spPr/>
      <dgm:t>
        <a:bodyPr/>
        <a:lstStyle/>
        <a:p>
          <a:endParaRPr lang="fr-FR"/>
        </a:p>
      </dgm:t>
    </dgm:pt>
    <dgm:pt modelId="{F9165772-0DE5-4C5B-93C4-89CB1A4F6664}">
      <dgm:prSet phldrT="[Texte]" custT="1"/>
      <dgm:spPr/>
      <dgm:t>
        <a:bodyPr/>
        <a:lstStyle/>
        <a:p>
          <a:pPr algn="ctr"/>
          <a:endParaRPr lang="fr-FR" sz="2400" b="1" dirty="0"/>
        </a:p>
        <a:p>
          <a:pPr algn="ctr"/>
          <a:r>
            <a:rPr lang="fr-FR" sz="2400" b="1" dirty="0"/>
            <a:t>Faiblesse</a:t>
          </a:r>
        </a:p>
        <a:p>
          <a:pPr algn="l"/>
          <a:r>
            <a:rPr lang="fr-FR" sz="2400" dirty="0"/>
            <a:t>- Imbrication de marques sur un même territoire (concurrence) à différente échelle</a:t>
          </a:r>
        </a:p>
        <a:p>
          <a:pPr algn="l"/>
          <a:endParaRPr lang="fr-FR" sz="2400" dirty="0"/>
        </a:p>
        <a:p>
          <a:pPr algn="l"/>
          <a:r>
            <a:rPr lang="fr-FR" sz="2400" dirty="0"/>
            <a:t>- Lien avec les SIQO à clarifier</a:t>
          </a:r>
        </a:p>
        <a:p>
          <a:pPr algn="l"/>
          <a:endParaRPr lang="fr-FR" sz="2400" dirty="0"/>
        </a:p>
        <a:p>
          <a:pPr algn="l"/>
          <a:endParaRPr lang="fr-FR" sz="2400" dirty="0"/>
        </a:p>
        <a:p>
          <a:pPr algn="l"/>
          <a:endParaRPr lang="fr-FR" sz="2400" dirty="0"/>
        </a:p>
      </dgm:t>
    </dgm:pt>
    <dgm:pt modelId="{F12D84A1-B5B8-4DBC-9D07-2BE79DD5903C}" type="parTrans" cxnId="{71C41AF9-46CA-4226-83EB-638F5F0EB769}">
      <dgm:prSet/>
      <dgm:spPr/>
      <dgm:t>
        <a:bodyPr/>
        <a:lstStyle/>
        <a:p>
          <a:endParaRPr lang="fr-FR"/>
        </a:p>
      </dgm:t>
    </dgm:pt>
    <dgm:pt modelId="{6483EB51-BB55-4B3F-A32C-E02F10ACB9A1}" type="sibTrans" cxnId="{71C41AF9-46CA-4226-83EB-638F5F0EB769}">
      <dgm:prSet/>
      <dgm:spPr/>
      <dgm:t>
        <a:bodyPr/>
        <a:lstStyle/>
        <a:p>
          <a:endParaRPr lang="fr-FR"/>
        </a:p>
      </dgm:t>
    </dgm:pt>
    <dgm:pt modelId="{9B98941D-09E5-4B3C-B0A4-F1CC94E0036B}">
      <dgm:prSet phldrT="[Texte]" custT="1"/>
      <dgm:spPr/>
      <dgm:t>
        <a:bodyPr/>
        <a:lstStyle/>
        <a:p>
          <a:pPr algn="ctr"/>
          <a:r>
            <a:rPr lang="fr-FR" sz="2400" b="1" dirty="0"/>
            <a:t>Opportunité</a:t>
          </a:r>
        </a:p>
        <a:p>
          <a:pPr algn="l"/>
          <a:r>
            <a:rPr lang="fr-FR" sz="2400" dirty="0"/>
            <a:t>-outils de communication (TV, journaux, marchés) </a:t>
          </a:r>
        </a:p>
        <a:p>
          <a:pPr algn="l"/>
          <a:r>
            <a:rPr lang="fr-FR" sz="2400" dirty="0"/>
            <a:t>- Plan Alimentaire Territoriaux</a:t>
          </a:r>
        </a:p>
        <a:p>
          <a:pPr algn="l"/>
          <a:r>
            <a:rPr lang="fr-FR" sz="2400" dirty="0"/>
            <a:t>-Lien avec autres démarches de marques (tourisme, restauration)</a:t>
          </a:r>
        </a:p>
        <a:p>
          <a:pPr algn="l"/>
          <a:r>
            <a:rPr lang="fr-FR" sz="2400" dirty="0"/>
            <a:t>-vente en ligne</a:t>
          </a:r>
        </a:p>
      </dgm:t>
    </dgm:pt>
    <dgm:pt modelId="{B1C71723-3A28-49E4-839F-F502C28FAE0B}" type="parTrans" cxnId="{39A7B1E0-5B9D-4262-B6B9-C354FB033B2E}">
      <dgm:prSet/>
      <dgm:spPr/>
      <dgm:t>
        <a:bodyPr/>
        <a:lstStyle/>
        <a:p>
          <a:endParaRPr lang="fr-FR"/>
        </a:p>
      </dgm:t>
    </dgm:pt>
    <dgm:pt modelId="{0A249C4F-11D1-4744-8179-0FAAE51516EC}" type="sibTrans" cxnId="{39A7B1E0-5B9D-4262-B6B9-C354FB033B2E}">
      <dgm:prSet/>
      <dgm:spPr/>
      <dgm:t>
        <a:bodyPr/>
        <a:lstStyle/>
        <a:p>
          <a:endParaRPr lang="fr-FR"/>
        </a:p>
      </dgm:t>
    </dgm:pt>
    <dgm:pt modelId="{6BF67858-BF0A-4A0A-B712-A30E56644EB9}">
      <dgm:prSet phldrT="[Texte]" custT="1"/>
      <dgm:spPr/>
      <dgm:t>
        <a:bodyPr/>
        <a:lstStyle/>
        <a:p>
          <a:r>
            <a:rPr lang="fr-FR" sz="2400" b="1" dirty="0"/>
            <a:t>Menace</a:t>
          </a:r>
        </a:p>
        <a:p>
          <a:r>
            <a:rPr lang="fr-FR" sz="2400" dirty="0"/>
            <a:t>-Multiplication de labels</a:t>
          </a:r>
        </a:p>
        <a:p>
          <a:r>
            <a:rPr lang="fr-FR" sz="2400" dirty="0"/>
            <a:t>-Précarité selon les statuts des marques </a:t>
          </a:r>
        </a:p>
        <a:p>
          <a:r>
            <a:rPr lang="fr-FR" sz="2400" dirty="0"/>
            <a:t>-Offres commerciales diverses (GMS) </a:t>
          </a:r>
        </a:p>
      </dgm:t>
    </dgm:pt>
    <dgm:pt modelId="{51567258-A415-4BB3-B781-172E756205FF}" type="parTrans" cxnId="{DB580E70-F652-4361-815B-9BE543032C60}">
      <dgm:prSet/>
      <dgm:spPr/>
      <dgm:t>
        <a:bodyPr/>
        <a:lstStyle/>
        <a:p>
          <a:endParaRPr lang="fr-FR"/>
        </a:p>
      </dgm:t>
    </dgm:pt>
    <dgm:pt modelId="{CAEDBC64-C20F-4FAF-A107-051328972CDA}" type="sibTrans" cxnId="{DB580E70-F652-4361-815B-9BE543032C60}">
      <dgm:prSet/>
      <dgm:spPr/>
      <dgm:t>
        <a:bodyPr/>
        <a:lstStyle/>
        <a:p>
          <a:endParaRPr lang="fr-FR"/>
        </a:p>
      </dgm:t>
    </dgm:pt>
    <dgm:pt modelId="{E6B627EF-769B-4216-95A3-4879867BB8F6}" type="pres">
      <dgm:prSet presAssocID="{3E356969-4B8F-420D-9D22-351E2581BA42}" presName="matrix" presStyleCnt="0">
        <dgm:presLayoutVars>
          <dgm:chMax val="1"/>
          <dgm:dir/>
          <dgm:resizeHandles val="exact"/>
        </dgm:presLayoutVars>
      </dgm:prSet>
      <dgm:spPr/>
    </dgm:pt>
    <dgm:pt modelId="{C57DDF41-3F36-4398-8822-49BF6606F022}" type="pres">
      <dgm:prSet presAssocID="{3E356969-4B8F-420D-9D22-351E2581BA42}" presName="diamond" presStyleLbl="bgShp" presStyleIdx="0" presStyleCnt="1" custLinFactNeighborX="1306" custLinFactNeighborY="-1392"/>
      <dgm:spPr/>
    </dgm:pt>
    <dgm:pt modelId="{AA734039-B030-41FF-8256-AAEBC6255D40}" type="pres">
      <dgm:prSet presAssocID="{3E356969-4B8F-420D-9D22-351E2581BA42}" presName="quad1" presStyleLbl="node1" presStyleIdx="0" presStyleCnt="4" custScaleX="144266" custScaleY="117511" custLinFactNeighborX="-28954" custLinFactNeighborY="-14477">
        <dgm:presLayoutVars>
          <dgm:chMax val="0"/>
          <dgm:chPref val="0"/>
          <dgm:bulletEnabled val="1"/>
        </dgm:presLayoutVars>
      </dgm:prSet>
      <dgm:spPr/>
    </dgm:pt>
    <dgm:pt modelId="{01CF60B9-A79A-424D-8812-4E4C6A48F342}" type="pres">
      <dgm:prSet presAssocID="{3E356969-4B8F-420D-9D22-351E2581BA42}" presName="quad2" presStyleLbl="node1" presStyleIdx="1" presStyleCnt="4" custScaleX="145720" custScaleY="111780" custLinFactNeighborX="23281" custLinFactNeighborY="-11650">
        <dgm:presLayoutVars>
          <dgm:chMax val="0"/>
          <dgm:chPref val="0"/>
          <dgm:bulletEnabled val="1"/>
        </dgm:presLayoutVars>
      </dgm:prSet>
      <dgm:spPr/>
    </dgm:pt>
    <dgm:pt modelId="{2D437449-4326-4F62-981A-EB4E5A890E4F}" type="pres">
      <dgm:prSet presAssocID="{3E356969-4B8F-420D-9D22-351E2581BA42}" presName="quad3" presStyleLbl="node1" presStyleIdx="2" presStyleCnt="4" custScaleX="145222" custScaleY="119421" custLinFactNeighborX="-29432" custLinFactNeighborY="-923">
        <dgm:presLayoutVars>
          <dgm:chMax val="0"/>
          <dgm:chPref val="0"/>
          <dgm:bulletEnabled val="1"/>
        </dgm:presLayoutVars>
      </dgm:prSet>
      <dgm:spPr/>
    </dgm:pt>
    <dgm:pt modelId="{2E80E5CE-0880-4A1F-8E2E-B170636A02FF}" type="pres">
      <dgm:prSet presAssocID="{3E356969-4B8F-420D-9D22-351E2581BA42}" presName="quad4" presStyleLbl="node1" presStyleIdx="3" presStyleCnt="4" custScaleX="145665" custScaleY="118141" custLinFactNeighborX="23992" custLinFactNeighborY="-808">
        <dgm:presLayoutVars>
          <dgm:chMax val="0"/>
          <dgm:chPref val="0"/>
          <dgm:bulletEnabled val="1"/>
        </dgm:presLayoutVars>
      </dgm:prSet>
      <dgm:spPr/>
    </dgm:pt>
  </dgm:ptLst>
  <dgm:cxnLst>
    <dgm:cxn modelId="{F19D3D34-FF54-470F-A67B-FDE570D2D1F3}" type="presOf" srcId="{6BF67858-BF0A-4A0A-B712-A30E56644EB9}" destId="{2E80E5CE-0880-4A1F-8E2E-B170636A02FF}" srcOrd="0" destOrd="0" presId="urn:microsoft.com/office/officeart/2005/8/layout/matrix3"/>
    <dgm:cxn modelId="{4950BA45-3487-47F4-A352-E072AA2687B0}" type="presOf" srcId="{3E356969-4B8F-420D-9D22-351E2581BA42}" destId="{E6B627EF-769B-4216-95A3-4879867BB8F6}" srcOrd="0" destOrd="0" presId="urn:microsoft.com/office/officeart/2005/8/layout/matrix3"/>
    <dgm:cxn modelId="{DB580E70-F652-4361-815B-9BE543032C60}" srcId="{3E356969-4B8F-420D-9D22-351E2581BA42}" destId="{6BF67858-BF0A-4A0A-B712-A30E56644EB9}" srcOrd="3" destOrd="0" parTransId="{51567258-A415-4BB3-B781-172E756205FF}" sibTransId="{CAEDBC64-C20F-4FAF-A107-051328972CDA}"/>
    <dgm:cxn modelId="{924E188A-7F72-40E4-9028-7D25CD8AA075}" type="presOf" srcId="{4798C25E-6C75-43BC-B8A7-2F30BE0239B2}" destId="{AA734039-B030-41FF-8256-AAEBC6255D40}" srcOrd="0" destOrd="0" presId="urn:microsoft.com/office/officeart/2005/8/layout/matrix3"/>
    <dgm:cxn modelId="{54DE7E9C-EB8B-4A72-A024-020E86FC6A93}" type="presOf" srcId="{F9165772-0DE5-4C5B-93C4-89CB1A4F6664}" destId="{01CF60B9-A79A-424D-8812-4E4C6A48F342}" srcOrd="0" destOrd="0" presId="urn:microsoft.com/office/officeart/2005/8/layout/matrix3"/>
    <dgm:cxn modelId="{8D4E78BA-A66F-4EEA-A515-85C5E2E5B09E}" type="presOf" srcId="{9B98941D-09E5-4B3C-B0A4-F1CC94E0036B}" destId="{2D437449-4326-4F62-981A-EB4E5A890E4F}" srcOrd="0" destOrd="0" presId="urn:microsoft.com/office/officeart/2005/8/layout/matrix3"/>
    <dgm:cxn modelId="{39A7B1E0-5B9D-4262-B6B9-C354FB033B2E}" srcId="{3E356969-4B8F-420D-9D22-351E2581BA42}" destId="{9B98941D-09E5-4B3C-B0A4-F1CC94E0036B}" srcOrd="2" destOrd="0" parTransId="{B1C71723-3A28-49E4-839F-F502C28FAE0B}" sibTransId="{0A249C4F-11D1-4744-8179-0FAAE51516EC}"/>
    <dgm:cxn modelId="{71C41AF9-46CA-4226-83EB-638F5F0EB769}" srcId="{3E356969-4B8F-420D-9D22-351E2581BA42}" destId="{F9165772-0DE5-4C5B-93C4-89CB1A4F6664}" srcOrd="1" destOrd="0" parTransId="{F12D84A1-B5B8-4DBC-9D07-2BE79DD5903C}" sibTransId="{6483EB51-BB55-4B3F-A32C-E02F10ACB9A1}"/>
    <dgm:cxn modelId="{64C21BFB-3814-4C1D-8728-D0498D20069A}" srcId="{3E356969-4B8F-420D-9D22-351E2581BA42}" destId="{4798C25E-6C75-43BC-B8A7-2F30BE0239B2}" srcOrd="0" destOrd="0" parTransId="{1D1AD127-1B2F-4544-8A43-CA5B989F60DE}" sibTransId="{F0E33B55-E8F6-4052-82AD-4E60642670F5}"/>
    <dgm:cxn modelId="{1AB6EFFD-41F1-434D-8AA7-B7EA92E41FF6}" type="presParOf" srcId="{E6B627EF-769B-4216-95A3-4879867BB8F6}" destId="{C57DDF41-3F36-4398-8822-49BF6606F022}" srcOrd="0" destOrd="0" presId="urn:microsoft.com/office/officeart/2005/8/layout/matrix3"/>
    <dgm:cxn modelId="{F6D80663-F496-487E-BD97-FC8320E796FD}" type="presParOf" srcId="{E6B627EF-769B-4216-95A3-4879867BB8F6}" destId="{AA734039-B030-41FF-8256-AAEBC6255D40}" srcOrd="1" destOrd="0" presId="urn:microsoft.com/office/officeart/2005/8/layout/matrix3"/>
    <dgm:cxn modelId="{4C5D234C-20C5-45B6-8AD0-DE3EF26C14B3}" type="presParOf" srcId="{E6B627EF-769B-4216-95A3-4879867BB8F6}" destId="{01CF60B9-A79A-424D-8812-4E4C6A48F342}" srcOrd="2" destOrd="0" presId="urn:microsoft.com/office/officeart/2005/8/layout/matrix3"/>
    <dgm:cxn modelId="{DE39BD92-F6A1-4739-96C2-C8E8FB931171}" type="presParOf" srcId="{E6B627EF-769B-4216-95A3-4879867BB8F6}" destId="{2D437449-4326-4F62-981A-EB4E5A890E4F}" srcOrd="3" destOrd="0" presId="urn:microsoft.com/office/officeart/2005/8/layout/matrix3"/>
    <dgm:cxn modelId="{E27E6287-6626-4484-A699-1FFB1BA5715E}" type="presParOf" srcId="{E6B627EF-769B-4216-95A3-4879867BB8F6}" destId="{2E80E5CE-0880-4A1F-8E2E-B170636A02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DDF41-3F36-4398-8822-49BF6606F022}">
      <dsp:nvSpPr>
        <dsp:cNvPr id="0" name=""/>
        <dsp:cNvSpPr/>
      </dsp:nvSpPr>
      <dsp:spPr>
        <a:xfrm>
          <a:off x="2895768" y="0"/>
          <a:ext cx="8726487" cy="87264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34039-B030-41FF-8256-AAEBC6255D40}">
      <dsp:nvSpPr>
        <dsp:cNvPr id="0" name=""/>
        <dsp:cNvSpPr/>
      </dsp:nvSpPr>
      <dsp:spPr>
        <a:xfrm>
          <a:off x="1872158" y="38337"/>
          <a:ext cx="4909847" cy="399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Force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lien producteur/consommateur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-circuit-court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-développement filières agricoles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-coopération des acteurs du territoire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-rémunération du producteur </a:t>
          </a:r>
        </a:p>
      </dsp:txBody>
      <dsp:txXfrm>
        <a:off x="2067387" y="233566"/>
        <a:ext cx="4519389" cy="3608829"/>
      </dsp:txXfrm>
    </dsp:sp>
    <dsp:sp modelId="{01CF60B9-A79A-424D-8812-4E4C6A48F342}">
      <dsp:nvSpPr>
        <dsp:cNvPr id="0" name=""/>
        <dsp:cNvSpPr/>
      </dsp:nvSpPr>
      <dsp:spPr>
        <a:xfrm>
          <a:off x="7290269" y="232072"/>
          <a:ext cx="4959332" cy="3804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Faiblesse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Imbrication de marques sur un même territoire (concurrence) à différente échelle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Lien avec les SIQO à clarifier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7475977" y="417780"/>
        <a:ext cx="4587916" cy="3432826"/>
      </dsp:txXfrm>
    </dsp:sp>
    <dsp:sp modelId="{2D437449-4326-4F62-981A-EB4E5A890E4F}">
      <dsp:nvSpPr>
        <dsp:cNvPr id="0" name=""/>
        <dsp:cNvSpPr/>
      </dsp:nvSpPr>
      <dsp:spPr>
        <a:xfrm>
          <a:off x="1839622" y="4132247"/>
          <a:ext cx="4942383" cy="4064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Opportunité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-outils de communication (TV, journaux, marchés)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 Plan Alimentaire Territoriaux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-Lien avec autres démarches de marques (tourisme, restauration)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-vente en ligne</a:t>
          </a:r>
        </a:p>
      </dsp:txBody>
      <dsp:txXfrm>
        <a:off x="2038024" y="4330649"/>
        <a:ext cx="4545579" cy="3667486"/>
      </dsp:txXfrm>
    </dsp:sp>
    <dsp:sp modelId="{2E80E5CE-0880-4A1F-8E2E-B170636A02FF}">
      <dsp:nvSpPr>
        <dsp:cNvPr id="0" name=""/>
        <dsp:cNvSpPr/>
      </dsp:nvSpPr>
      <dsp:spPr>
        <a:xfrm>
          <a:off x="7315403" y="4157942"/>
          <a:ext cx="4957460" cy="4020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Menace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-Multiplication de labels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-Précarité selon les statuts des marques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-Offres commerciales diverses (GMS) </a:t>
          </a:r>
        </a:p>
      </dsp:txBody>
      <dsp:txXfrm>
        <a:off x="7511679" y="4354218"/>
        <a:ext cx="4564908" cy="362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168FDC89-8D7D-450E-8C3D-1150DCEEB126}" type="datetime1">
              <a:rPr lang="fr-FR" smtClean="0"/>
              <a:t>02/05/2022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553998"/>
          </a:xfrm>
        </p:spPr>
        <p:txBody>
          <a:bodyPr/>
          <a:lstStyle/>
          <a:p>
            <a:r>
              <a:rPr lang="fr-FR"/>
              <a:t>Valorisation des produits et des espaces montagnards                                                 Justine Vianes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6057795-49F3-407F-A06C-6B456B289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3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37091" y="0"/>
            <a:ext cx="4451350" cy="2395220"/>
          </a:xfrm>
          <a:custGeom>
            <a:avLst/>
            <a:gdLst/>
            <a:ahLst/>
            <a:cxnLst/>
            <a:rect l="l" t="t" r="r" b="b"/>
            <a:pathLst>
              <a:path w="4451350" h="2395220">
                <a:moveTo>
                  <a:pt x="4450907" y="2394920"/>
                </a:moveTo>
                <a:lnTo>
                  <a:pt x="0" y="0"/>
                </a:lnTo>
                <a:lnTo>
                  <a:pt x="4450907" y="0"/>
                </a:lnTo>
                <a:lnTo>
                  <a:pt x="4450907" y="2394920"/>
                </a:lnTo>
                <a:close/>
              </a:path>
            </a:pathLst>
          </a:custGeom>
          <a:solidFill>
            <a:srgbClr val="9DC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075518" y="0"/>
            <a:ext cx="4212590" cy="1905000"/>
          </a:xfrm>
          <a:custGeom>
            <a:avLst/>
            <a:gdLst/>
            <a:ahLst/>
            <a:cxnLst/>
            <a:rect l="l" t="t" r="r" b="b"/>
            <a:pathLst>
              <a:path w="4212590" h="1905000">
                <a:moveTo>
                  <a:pt x="4212482" y="1904626"/>
                </a:moveTo>
                <a:lnTo>
                  <a:pt x="0" y="0"/>
                </a:lnTo>
                <a:lnTo>
                  <a:pt x="4212482" y="0"/>
                </a:lnTo>
                <a:lnTo>
                  <a:pt x="4212482" y="1904626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4089380" cy="2054860"/>
          </a:xfrm>
          <a:custGeom>
            <a:avLst/>
            <a:gdLst/>
            <a:ahLst/>
            <a:cxnLst/>
            <a:rect l="l" t="t" r="r" b="b"/>
            <a:pathLst>
              <a:path w="14089380" h="2054860">
                <a:moveTo>
                  <a:pt x="14088921" y="28027"/>
                </a:moveTo>
                <a:lnTo>
                  <a:pt x="0" y="2054670"/>
                </a:lnTo>
                <a:lnTo>
                  <a:pt x="0" y="0"/>
                </a:lnTo>
                <a:lnTo>
                  <a:pt x="14066876" y="0"/>
                </a:lnTo>
                <a:lnTo>
                  <a:pt x="14088921" y="28027"/>
                </a:lnTo>
                <a:close/>
              </a:path>
            </a:pathLst>
          </a:custGeom>
          <a:solidFill>
            <a:srgbClr val="333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172113" y="0"/>
            <a:ext cx="2116455" cy="1894205"/>
          </a:xfrm>
          <a:custGeom>
            <a:avLst/>
            <a:gdLst/>
            <a:ahLst/>
            <a:cxnLst/>
            <a:rect l="l" t="t" r="r" b="b"/>
            <a:pathLst>
              <a:path w="2116455" h="1894205">
                <a:moveTo>
                  <a:pt x="2115886" y="1893764"/>
                </a:moveTo>
                <a:lnTo>
                  <a:pt x="0" y="0"/>
                </a:lnTo>
                <a:lnTo>
                  <a:pt x="2115886" y="0"/>
                </a:lnTo>
                <a:lnTo>
                  <a:pt x="2115886" y="1893764"/>
                </a:lnTo>
                <a:close/>
              </a:path>
            </a:pathLst>
          </a:custGeom>
          <a:solidFill>
            <a:srgbClr val="4B9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6443" y="6186487"/>
            <a:ext cx="6905772" cy="47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319" y="8991600"/>
            <a:ext cx="11620499" cy="1295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77159" y="9217453"/>
            <a:ext cx="1895474" cy="847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2372" y="1104900"/>
            <a:ext cx="3124199" cy="26098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16634" y="3771900"/>
            <a:ext cx="98453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EUSALP</a:t>
            </a:r>
          </a:p>
          <a:p>
            <a:pPr algn="ctr"/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FORUM 2021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76411" y="6303471"/>
            <a:ext cx="7725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i="1" dirty="0">
                <a:solidFill>
                  <a:srgbClr val="9EC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3F45FB7-4453-426E-8632-538090077610}"/>
              </a:ext>
            </a:extLst>
          </p:cNvPr>
          <p:cNvSpPr txBox="1"/>
          <p:nvPr/>
        </p:nvSpPr>
        <p:spPr>
          <a:xfrm>
            <a:off x="0" y="14037"/>
            <a:ext cx="1812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Une réponse aux attentes sociétales et aux exigences de développement durable, </a:t>
            </a:r>
          </a:p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insufflée par les collectivités territoriales et l’Etat </a:t>
            </a:r>
            <a:endParaRPr lang="fr-FR" sz="2700" dirty="0">
              <a:solidFill>
                <a:schemeClr val="bg1"/>
              </a:solidFill>
            </a:endParaRPr>
          </a:p>
        </p:txBody>
      </p:sp>
      <p:pic>
        <p:nvPicPr>
          <p:cNvPr id="4098" name="Picture 2" descr="Jeune homme de manger sainement, de 5 groupes alimentaires, organiques.  Illustration Bloc convertion vecteur personnage concept de style de vie  sain et une bonne alimentation Image Vectorielle Stock - Alamy">
            <a:extLst>
              <a:ext uri="{FF2B5EF4-FFF2-40B4-BE49-F238E27FC236}">
                <a16:creationId xmlns:a16="http://schemas.microsoft.com/office/drawing/2014/main" id="{EC67B9F1-E539-4828-A874-5802ACE44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8"/>
          <a:stretch/>
        </p:blipFill>
        <p:spPr bwMode="auto">
          <a:xfrm>
            <a:off x="903790" y="1984576"/>
            <a:ext cx="3643313" cy="25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0260DE-43CE-4C90-AC39-40489DF61D08}"/>
              </a:ext>
            </a:extLst>
          </p:cNvPr>
          <p:cNvSpPr txBox="1"/>
          <p:nvPr/>
        </p:nvSpPr>
        <p:spPr>
          <a:xfrm>
            <a:off x="5084657" y="2219822"/>
            <a:ext cx="40881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/>
              <a:t>Changement des comportements alimentaires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8525B48-9A35-4376-9B80-B7DCCD305491}"/>
              </a:ext>
            </a:extLst>
          </p:cNvPr>
          <p:cNvSpPr/>
          <p:nvPr/>
        </p:nvSpPr>
        <p:spPr>
          <a:xfrm rot="10800000">
            <a:off x="8775957" y="2496823"/>
            <a:ext cx="3142695" cy="69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D11215-9197-4852-A251-8C622B0A154C}"/>
              </a:ext>
            </a:extLst>
          </p:cNvPr>
          <p:cNvSpPr txBox="1"/>
          <p:nvPr/>
        </p:nvSpPr>
        <p:spPr>
          <a:xfrm>
            <a:off x="12344400" y="1804326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Impact des </a:t>
            </a:r>
          </a:p>
          <a:p>
            <a:r>
              <a:rPr lang="fr-FR" sz="4200" b="1" dirty="0"/>
              <a:t>Marques territoriales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A0C124-E54C-4840-A433-04B325ADE731}"/>
              </a:ext>
            </a:extLst>
          </p:cNvPr>
          <p:cNvSpPr txBox="1"/>
          <p:nvPr/>
        </p:nvSpPr>
        <p:spPr>
          <a:xfrm>
            <a:off x="9809286" y="2566071"/>
            <a:ext cx="1444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FFC000"/>
                </a:solidFill>
              </a:rPr>
              <a:t>Outils</a:t>
            </a:r>
            <a:r>
              <a:rPr lang="fr-FR" sz="27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96735B-D8FE-436C-BB16-B2FEB36A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624" y="5541377"/>
            <a:ext cx="6259938" cy="41816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BE0355-2A5A-4692-8B17-29DC6BA9E3D4}"/>
              </a:ext>
            </a:extLst>
          </p:cNvPr>
          <p:cNvSpPr txBox="1"/>
          <p:nvPr/>
        </p:nvSpPr>
        <p:spPr>
          <a:xfrm>
            <a:off x="13218473" y="4760808"/>
            <a:ext cx="4334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chemeClr val="tx2">
                    <a:lumMod val="25000"/>
                  </a:schemeClr>
                </a:solidFill>
              </a:rPr>
              <a:t>Diversification de l’offre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4BEBC1D-3A77-4C2F-AB7E-831ED1F5658B}"/>
              </a:ext>
            </a:extLst>
          </p:cNvPr>
          <p:cNvSpPr/>
          <p:nvPr/>
        </p:nvSpPr>
        <p:spPr>
          <a:xfrm rot="5400000">
            <a:off x="14392522" y="3604496"/>
            <a:ext cx="1293440" cy="69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878ED6F-C355-4AA8-BF6D-D8CE0F70C90A}"/>
              </a:ext>
            </a:extLst>
          </p:cNvPr>
          <p:cNvGrpSpPr/>
          <p:nvPr/>
        </p:nvGrpSpPr>
        <p:grpSpPr>
          <a:xfrm>
            <a:off x="903790" y="5592585"/>
            <a:ext cx="10282356" cy="3964092"/>
            <a:chOff x="5527590" y="5336186"/>
            <a:chExt cx="5648020" cy="1113115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E7D904B-04F9-4648-AC13-6A9A200AD5FA}"/>
                </a:ext>
              </a:extLst>
            </p:cNvPr>
            <p:cNvSpPr txBox="1"/>
            <p:nvPr/>
          </p:nvSpPr>
          <p:spPr>
            <a:xfrm>
              <a:off x="5527590" y="6244123"/>
              <a:ext cx="1459434" cy="20517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Producteur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BEA6671-B1A3-415D-A740-1CBA5289E2D6}"/>
                </a:ext>
              </a:extLst>
            </p:cNvPr>
            <p:cNvSpPr txBox="1"/>
            <p:nvPr/>
          </p:nvSpPr>
          <p:spPr>
            <a:xfrm>
              <a:off x="9224325" y="6194594"/>
              <a:ext cx="1951285" cy="20517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Consommateur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6533E87-411F-4718-9495-8B18C62D94B6}"/>
                </a:ext>
              </a:extLst>
            </p:cNvPr>
            <p:cNvSpPr txBox="1"/>
            <p:nvPr/>
          </p:nvSpPr>
          <p:spPr>
            <a:xfrm>
              <a:off x="7503360" y="5336186"/>
              <a:ext cx="990979" cy="20517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Produit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10326589-FCB2-4F0C-A54F-7E9AE62072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7279" y="5495279"/>
              <a:ext cx="866698" cy="5573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C079D03-DCC3-4B72-9B29-8087274D5840}"/>
                </a:ext>
              </a:extLst>
            </p:cNvPr>
            <p:cNvCxnSpPr>
              <a:cxnSpLocks/>
            </p:cNvCxnSpPr>
            <p:nvPr/>
          </p:nvCxnSpPr>
          <p:spPr>
            <a:xfrm>
              <a:off x="8627986" y="5520852"/>
              <a:ext cx="995408" cy="5433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68E1EA51-7D08-4E99-B341-7FB8D86F3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2259" y="6338195"/>
              <a:ext cx="1947445" cy="0"/>
            </a:xfrm>
            <a:prstGeom prst="straightConnector1">
              <a:avLst/>
            </a:prstGeom>
            <a:ln w="57150">
              <a:solidFill>
                <a:srgbClr val="FFFF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B548F8F-83A6-49AE-A055-791795F1563C}"/>
                </a:ext>
              </a:extLst>
            </p:cNvPr>
            <p:cNvSpPr txBox="1"/>
            <p:nvPr/>
          </p:nvSpPr>
          <p:spPr>
            <a:xfrm>
              <a:off x="7044031" y="5668223"/>
              <a:ext cx="1951285" cy="6481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-transmission de savoir</a:t>
              </a:r>
            </a:p>
            <a:p>
              <a:pPr algn="ctr"/>
              <a:r>
                <a:rPr lang="fr-FR" sz="24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-découverte du milieu agricole</a:t>
              </a:r>
            </a:p>
            <a:p>
              <a:pPr algn="ctr"/>
              <a:r>
                <a:rPr lang="fr-FR" sz="24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- compréhension des pratiques, respect multiusage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91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3F45FB7-4453-426E-8632-538090077610}"/>
              </a:ext>
            </a:extLst>
          </p:cNvPr>
          <p:cNvSpPr txBox="1"/>
          <p:nvPr/>
        </p:nvSpPr>
        <p:spPr>
          <a:xfrm>
            <a:off x="0" y="14037"/>
            <a:ext cx="1812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Une réponse aux attentes sociétales et aux exigences de développement durable, </a:t>
            </a:r>
          </a:p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insufflée par les collectivités territoriales et l’Etat </a:t>
            </a:r>
            <a:endParaRPr lang="fr-FR" sz="2700" dirty="0">
              <a:solidFill>
                <a:schemeClr val="bg1"/>
              </a:solidFill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4AAC78F-2AFA-4466-8BAA-A7020236ED0A}"/>
              </a:ext>
            </a:extLst>
          </p:cNvPr>
          <p:cNvGrpSpPr/>
          <p:nvPr/>
        </p:nvGrpSpPr>
        <p:grpSpPr>
          <a:xfrm>
            <a:off x="7133568" y="2900878"/>
            <a:ext cx="11154431" cy="5503606"/>
            <a:chOff x="111244" y="3781167"/>
            <a:chExt cx="3591550" cy="1988380"/>
          </a:xfrm>
        </p:grpSpPr>
        <p:pic>
          <p:nvPicPr>
            <p:cNvPr id="14" name="Picture 4" descr="Document Icône Illustration Vectorielle. Pictogramme Simple De Feuille De  Papier. Clip Art Libres De Droits , Vecteurs Et Illustration. Image  76945714.">
              <a:extLst>
                <a:ext uri="{FF2B5EF4-FFF2-40B4-BE49-F238E27FC236}">
                  <a16:creationId xmlns:a16="http://schemas.microsoft.com/office/drawing/2014/main" id="{DB9F70A5-528E-41A7-B9A7-6D001E4B6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7" t="23171" r="28316" b="23611"/>
            <a:stretch/>
          </p:blipFill>
          <p:spPr bwMode="auto">
            <a:xfrm rot="21236191">
              <a:off x="111244" y="4357226"/>
              <a:ext cx="1133511" cy="138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E30D0B7A-F40E-468A-A11E-7DD7ABFB8384}"/>
                </a:ext>
              </a:extLst>
            </p:cNvPr>
            <p:cNvSpPr/>
            <p:nvPr/>
          </p:nvSpPr>
          <p:spPr>
            <a:xfrm rot="16200000" flipV="1">
              <a:off x="330221" y="4134587"/>
              <a:ext cx="429492" cy="16495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/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EFD54DA9-89B8-409F-8BB9-028D544B6D6A}"/>
                </a:ext>
              </a:extLst>
            </p:cNvPr>
            <p:cNvSpPr/>
            <p:nvPr/>
          </p:nvSpPr>
          <p:spPr>
            <a:xfrm rot="19201711">
              <a:off x="1179032" y="4651695"/>
              <a:ext cx="367206" cy="1442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900530CB-F0F5-4CD4-9525-E4EAC3246703}"/>
                </a:ext>
              </a:extLst>
            </p:cNvPr>
            <p:cNvSpPr/>
            <p:nvPr/>
          </p:nvSpPr>
          <p:spPr>
            <a:xfrm rot="262149">
              <a:off x="1282058" y="5296203"/>
              <a:ext cx="411523" cy="16096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2674F65-E49F-4FDA-B21B-8ED4FDAAD8DE}"/>
                </a:ext>
              </a:extLst>
            </p:cNvPr>
            <p:cNvSpPr txBox="1"/>
            <p:nvPr/>
          </p:nvSpPr>
          <p:spPr>
            <a:xfrm>
              <a:off x="144959" y="3781167"/>
              <a:ext cx="2184396" cy="26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Qualité des produits 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8ECDF02-7223-4125-A0DB-6C0633C420C1}"/>
                </a:ext>
              </a:extLst>
            </p:cNvPr>
            <p:cNvSpPr txBox="1"/>
            <p:nvPr/>
          </p:nvSpPr>
          <p:spPr>
            <a:xfrm>
              <a:off x="1518398" y="4417835"/>
              <a:ext cx="2184396" cy="21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Pratiques agro-environnementales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42EA1A8-AFE2-49CA-BAFE-BBCDD618A4A5}"/>
                </a:ext>
              </a:extLst>
            </p:cNvPr>
            <p:cNvSpPr txBox="1"/>
            <p:nvPr/>
          </p:nvSpPr>
          <p:spPr>
            <a:xfrm>
              <a:off x="1759194" y="5278848"/>
              <a:ext cx="1140321" cy="49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Juste rémunération</a:t>
              </a:r>
              <a:endParaRPr lang="fr-FR" sz="24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2EEC93B-7408-4516-A5E3-A6F0FCBA9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6" t="4560" r="6207" b="5942"/>
          <a:stretch/>
        </p:blipFill>
        <p:spPr>
          <a:xfrm>
            <a:off x="1026373" y="3922051"/>
            <a:ext cx="4154441" cy="421464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231FBDB-4AF9-4A9B-A221-3B65E56A9D99}"/>
              </a:ext>
            </a:extLst>
          </p:cNvPr>
          <p:cNvSpPr txBox="1"/>
          <p:nvPr/>
        </p:nvSpPr>
        <p:spPr>
          <a:xfrm>
            <a:off x="153428" y="8831994"/>
            <a:ext cx="680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Sociale/ Environnement/Economie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C45290-FC31-4F4C-8D85-FBD2FCA02F25}"/>
              </a:ext>
            </a:extLst>
          </p:cNvPr>
          <p:cNvSpPr/>
          <p:nvPr/>
        </p:nvSpPr>
        <p:spPr>
          <a:xfrm>
            <a:off x="6477508" y="2290194"/>
            <a:ext cx="11658599" cy="64684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49E1680-0CF6-42B3-AAA9-4572F8DE7BEB}"/>
              </a:ext>
            </a:extLst>
          </p:cNvPr>
          <p:cNvSpPr txBox="1"/>
          <p:nvPr/>
        </p:nvSpPr>
        <p:spPr>
          <a:xfrm>
            <a:off x="6477508" y="1264995"/>
            <a:ext cx="10240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Cahier des charges des Marques territoriales</a:t>
            </a:r>
          </a:p>
        </p:txBody>
      </p:sp>
    </p:spTree>
    <p:extLst>
      <p:ext uri="{BB962C8B-B14F-4D97-AF65-F5344CB8AC3E}">
        <p14:creationId xmlns:p14="http://schemas.microsoft.com/office/powerpoint/2010/main" val="198293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26682B0-70D1-47AD-89AD-CAC83921D942}"/>
              </a:ext>
            </a:extLst>
          </p:cNvPr>
          <p:cNvSpPr txBox="1"/>
          <p:nvPr/>
        </p:nvSpPr>
        <p:spPr>
          <a:xfrm>
            <a:off x="125756" y="186913"/>
            <a:ext cx="1098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marques territoriales, quelle plus-value pour les agriculteurs ? </a:t>
            </a:r>
          </a:p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avec les Filières</a:t>
            </a:r>
            <a:r>
              <a:rPr lang="fr-F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(SIQO)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4A72979-743F-4558-B821-FD686B16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68" t="38058" r="23846" b="21022"/>
          <a:stretch/>
        </p:blipFill>
        <p:spPr>
          <a:xfrm>
            <a:off x="164182" y="2230166"/>
            <a:ext cx="6421608" cy="763768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493ACBC-1F95-4634-9030-C20FCC2EDC00}"/>
              </a:ext>
            </a:extLst>
          </p:cNvPr>
          <p:cNvGrpSpPr/>
          <p:nvPr/>
        </p:nvGrpSpPr>
        <p:grpSpPr>
          <a:xfrm>
            <a:off x="8153400" y="4626288"/>
            <a:ext cx="9637899" cy="5531778"/>
            <a:chOff x="8913967" y="1299229"/>
            <a:chExt cx="8719849" cy="553177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71D0979-1B4E-4CB9-8E42-9369B1C4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2791" y="5627630"/>
              <a:ext cx="5927745" cy="1203377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C878548-D320-4C26-8D2A-E5A9E402A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13" t="5437" r="5814" b="5437"/>
            <a:stretch/>
          </p:blipFill>
          <p:spPr>
            <a:xfrm>
              <a:off x="14875287" y="1299229"/>
              <a:ext cx="2758529" cy="2772623"/>
            </a:xfrm>
            <a:prstGeom prst="rect">
              <a:avLst/>
            </a:prstGeom>
          </p:spPr>
        </p:pic>
        <p:sp>
          <p:nvSpPr>
            <p:cNvPr id="21" name="Signe Plus 20">
              <a:extLst>
                <a:ext uri="{FF2B5EF4-FFF2-40B4-BE49-F238E27FC236}">
                  <a16:creationId xmlns:a16="http://schemas.microsoft.com/office/drawing/2014/main" id="{B87B4BE8-D6DC-4AD4-B7F3-957D334619DE}"/>
                </a:ext>
              </a:extLst>
            </p:cNvPr>
            <p:cNvSpPr/>
            <p:nvPr/>
          </p:nvSpPr>
          <p:spPr>
            <a:xfrm>
              <a:off x="13840360" y="3354380"/>
              <a:ext cx="1191956" cy="1200222"/>
            </a:xfrm>
            <a:prstGeom prst="mathPlu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sp>
          <p:nvSpPr>
            <p:cNvPr id="24" name="Signe Plus 23">
              <a:extLst>
                <a:ext uri="{FF2B5EF4-FFF2-40B4-BE49-F238E27FC236}">
                  <a16:creationId xmlns:a16="http://schemas.microsoft.com/office/drawing/2014/main" id="{7706799E-F9FC-4213-B3D4-501A6FD64380}"/>
                </a:ext>
              </a:extLst>
            </p:cNvPr>
            <p:cNvSpPr/>
            <p:nvPr/>
          </p:nvSpPr>
          <p:spPr>
            <a:xfrm>
              <a:off x="13158419" y="4299285"/>
              <a:ext cx="1191956" cy="1200222"/>
            </a:xfrm>
            <a:prstGeom prst="mathPlu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sp>
          <p:nvSpPr>
            <p:cNvPr id="25" name="Signe Plus 24">
              <a:extLst>
                <a:ext uri="{FF2B5EF4-FFF2-40B4-BE49-F238E27FC236}">
                  <a16:creationId xmlns:a16="http://schemas.microsoft.com/office/drawing/2014/main" id="{9FDF3B5A-F3B3-4CD8-86D5-1A762354A3D6}"/>
                </a:ext>
              </a:extLst>
            </p:cNvPr>
            <p:cNvSpPr/>
            <p:nvPr/>
          </p:nvSpPr>
          <p:spPr>
            <a:xfrm>
              <a:off x="12392596" y="3012093"/>
              <a:ext cx="1191956" cy="1200222"/>
            </a:xfrm>
            <a:prstGeom prst="mathPlus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0642502-C61D-4009-8199-6B0B4221A85E}"/>
                </a:ext>
              </a:extLst>
            </p:cNvPr>
            <p:cNvSpPr txBox="1"/>
            <p:nvPr/>
          </p:nvSpPr>
          <p:spPr>
            <a:xfrm>
              <a:off x="9188419" y="2244146"/>
              <a:ext cx="3204177" cy="5078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700" dirty="0">
                  <a:solidFill>
                    <a:schemeClr val="bg1"/>
                  </a:solidFill>
                </a:rPr>
                <a:t>Marques territoriales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E91086F-FD67-4E21-AEA3-9E4377815A76}"/>
                </a:ext>
              </a:extLst>
            </p:cNvPr>
            <p:cNvSpPr/>
            <p:nvPr/>
          </p:nvSpPr>
          <p:spPr>
            <a:xfrm>
              <a:off x="9805919" y="4181834"/>
              <a:ext cx="2417400" cy="11025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57150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38DE0B4-CEFC-4D21-B22B-18FD7E182018}"/>
                </a:ext>
              </a:extLst>
            </p:cNvPr>
            <p:cNvSpPr txBox="1"/>
            <p:nvPr/>
          </p:nvSpPr>
          <p:spPr>
            <a:xfrm>
              <a:off x="9975196" y="4323080"/>
              <a:ext cx="27663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200" b="1" dirty="0">
                  <a:solidFill>
                    <a:srgbClr val="CC6600"/>
                  </a:solidFill>
                </a:rPr>
                <a:t>LABELS</a:t>
              </a:r>
              <a:r>
                <a:rPr lang="fr-FR" sz="2700" b="1" dirty="0">
                  <a:solidFill>
                    <a:srgbClr val="CC6600"/>
                  </a:solidFill>
                </a:rPr>
                <a:t> 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FA13C2D-2D23-4FF4-9A61-586BB0DB5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980" t="7753" r="15261" b="38900"/>
            <a:stretch/>
          </p:blipFill>
          <p:spPr>
            <a:xfrm rot="21039252">
              <a:off x="8913967" y="3757076"/>
              <a:ext cx="1125443" cy="1734686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16D75D5-FB4F-4E67-9F6E-BB5B85ED650B}"/>
              </a:ext>
            </a:extLst>
          </p:cNvPr>
          <p:cNvGrpSpPr/>
          <p:nvPr/>
        </p:nvGrpSpPr>
        <p:grpSpPr>
          <a:xfrm>
            <a:off x="7739875" y="1162228"/>
            <a:ext cx="9288083" cy="3262654"/>
            <a:chOff x="7475917" y="7007918"/>
            <a:chExt cx="9288083" cy="3262654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0F2F80E-B119-4734-93CE-6C5AD904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53077" y="8248031"/>
              <a:ext cx="1534123" cy="2013537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2654E41B-6C8D-4F73-877C-3FD78EB2B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5917" y="8359148"/>
              <a:ext cx="2696874" cy="1862127"/>
            </a:xfrm>
            <a:prstGeom prst="rect">
              <a:avLst/>
            </a:prstGeom>
          </p:spPr>
        </p:pic>
        <p:pic>
          <p:nvPicPr>
            <p:cNvPr id="30" name="Picture 12" descr="Les produits ISHERE | Isère Tourisme">
              <a:extLst>
                <a:ext uri="{FF2B5EF4-FFF2-40B4-BE49-F238E27FC236}">
                  <a16:creationId xmlns:a16="http://schemas.microsoft.com/office/drawing/2014/main" id="{78B945B7-704A-4B6F-A0F0-ECD8FF14D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060" y="8248032"/>
              <a:ext cx="2022540" cy="202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ECBA492-1B3B-4F28-85EC-D37D0EC3D66E}"/>
                </a:ext>
              </a:extLst>
            </p:cNvPr>
            <p:cNvSpPr txBox="1"/>
            <p:nvPr/>
          </p:nvSpPr>
          <p:spPr>
            <a:xfrm>
              <a:off x="7784481" y="7007918"/>
              <a:ext cx="8979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Des marques territoriales hybrides prévoient un cahier des charge par filière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CF5E1E-F3B3-4068-B406-0F93E7EE89DF}"/>
              </a:ext>
            </a:extLst>
          </p:cNvPr>
          <p:cNvSpPr/>
          <p:nvPr/>
        </p:nvSpPr>
        <p:spPr>
          <a:xfrm>
            <a:off x="5185248" y="2126774"/>
            <a:ext cx="2022540" cy="551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Générique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4BEEE4-5001-425B-A51B-117BEC92349B}"/>
              </a:ext>
            </a:extLst>
          </p:cNvPr>
          <p:cNvSpPr/>
          <p:nvPr/>
        </p:nvSpPr>
        <p:spPr>
          <a:xfrm>
            <a:off x="5998265" y="4697828"/>
            <a:ext cx="2022540" cy="551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Spécifique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631172-3795-4E23-8F14-9C6EBAB5A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6" t="55210" r="55437" b="22718"/>
          <a:stretch/>
        </p:blipFill>
        <p:spPr>
          <a:xfrm rot="900336">
            <a:off x="998087" y="4321905"/>
            <a:ext cx="1206603" cy="188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FDCC6D-F857-46A4-831D-AEC8CBA81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98" t="53466" r="27621" b="23107"/>
          <a:stretch/>
        </p:blipFill>
        <p:spPr>
          <a:xfrm rot="1081374">
            <a:off x="2361908" y="4933989"/>
            <a:ext cx="1882496" cy="177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Éclair 16">
            <a:extLst>
              <a:ext uri="{FF2B5EF4-FFF2-40B4-BE49-F238E27FC236}">
                <a16:creationId xmlns:a16="http://schemas.microsoft.com/office/drawing/2014/main" id="{F9C82AD4-4B0C-4F02-93E6-FACB4A698506}"/>
              </a:ext>
            </a:extLst>
          </p:cNvPr>
          <p:cNvSpPr/>
          <p:nvPr/>
        </p:nvSpPr>
        <p:spPr>
          <a:xfrm rot="2542749">
            <a:off x="1777990" y="4854461"/>
            <a:ext cx="1160054" cy="132115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5CC2A3-4FEC-4EAC-8182-18B94001B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9" t="27314" r="33883" b="36052"/>
          <a:stretch/>
        </p:blipFill>
        <p:spPr>
          <a:xfrm>
            <a:off x="5122012" y="1562100"/>
            <a:ext cx="13150222" cy="79519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C41949-4F3E-4998-A087-E6317BD8780D}"/>
              </a:ext>
            </a:extLst>
          </p:cNvPr>
          <p:cNvSpPr txBox="1"/>
          <p:nvPr/>
        </p:nvSpPr>
        <p:spPr>
          <a:xfrm>
            <a:off x="311129" y="2095500"/>
            <a:ext cx="4810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À quelle échelle ?</a:t>
            </a:r>
          </a:p>
          <a:p>
            <a:endParaRPr lang="fr-FR" sz="4200" dirty="0"/>
          </a:p>
          <a:p>
            <a:r>
              <a:rPr lang="fr-FR" sz="4200" dirty="0"/>
              <a:t>Des concurrences…</a:t>
            </a:r>
          </a:p>
        </p:txBody>
      </p:sp>
    </p:spTree>
    <p:extLst>
      <p:ext uri="{BB962C8B-B14F-4D97-AF65-F5344CB8AC3E}">
        <p14:creationId xmlns:p14="http://schemas.microsoft.com/office/powerpoint/2010/main" val="179038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7198C7D-1980-49A1-9283-4CC849616BAE}"/>
              </a:ext>
            </a:extLst>
          </p:cNvPr>
          <p:cNvSpPr txBox="1"/>
          <p:nvPr/>
        </p:nvSpPr>
        <p:spPr>
          <a:xfrm>
            <a:off x="679142" y="559294"/>
            <a:ext cx="1098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Conclusion / SWOT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F6CB8FB-01F3-47CE-8394-CB090A180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866914"/>
              </p:ext>
            </p:extLst>
          </p:nvPr>
        </p:nvGraphicFramePr>
        <p:xfrm>
          <a:off x="2971593" y="680763"/>
          <a:ext cx="14290089" cy="872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09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7CBE955-6895-4EED-BD02-B647913BF5FE}"/>
              </a:ext>
            </a:extLst>
          </p:cNvPr>
          <p:cNvSpPr txBox="1"/>
          <p:nvPr/>
        </p:nvSpPr>
        <p:spPr>
          <a:xfrm>
            <a:off x="9751277" y="1638462"/>
            <a:ext cx="8202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Les Marques Territoriales des Alpes Françaises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47F1C0-76C7-4413-8D4F-D735903D9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89" t="23601" r="36286" b="14563"/>
          <a:stretch/>
        </p:blipFill>
        <p:spPr>
          <a:xfrm>
            <a:off x="1980736" y="382850"/>
            <a:ext cx="7392332" cy="93417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145263-0A0E-4C30-9F30-3FA5076BE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90" t="69386" r="23398" b="14433"/>
          <a:stretch/>
        </p:blipFill>
        <p:spPr>
          <a:xfrm>
            <a:off x="8258362" y="7816256"/>
            <a:ext cx="3275861" cy="166456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07C22C-A510-49DD-92F6-BED352C5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Valorisation des produits et des espaces montagnards                                                 Justine Vianes  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AA2A4B-D55B-44A8-A617-1F4D5638E99A}"/>
              </a:ext>
            </a:extLst>
          </p:cNvPr>
          <p:cNvSpPr txBox="1"/>
          <p:nvPr/>
        </p:nvSpPr>
        <p:spPr>
          <a:xfrm>
            <a:off x="15964847" y="8660617"/>
            <a:ext cx="1098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Merci</a:t>
            </a:r>
            <a:r>
              <a:rPr lang="fr-FR" sz="4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469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319" y="8991600"/>
            <a:ext cx="11620499" cy="1295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77159" y="9217455"/>
            <a:ext cx="1895474" cy="847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2372" y="6003068"/>
            <a:ext cx="3124199" cy="2609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6905" y="5610034"/>
            <a:ext cx="6857999" cy="857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78735" y="3848100"/>
            <a:ext cx="119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dirty="0" err="1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200" dirty="0" err="1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7200" dirty="0" err="1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37AB2-3412-4D31-8BCB-D1B14AC7F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64" y="1892558"/>
            <a:ext cx="12001500" cy="3803958"/>
          </a:xfrm>
        </p:spPr>
        <p:txBody>
          <a:bodyPr>
            <a:normAutofit/>
          </a:bodyPr>
          <a:lstStyle/>
          <a:p>
            <a:r>
              <a:rPr lang="fr-FR" dirty="0"/>
              <a:t>Les marques territoriales agricoles des Alpes Françaises</a:t>
            </a:r>
          </a:p>
        </p:txBody>
      </p:sp>
      <p:pic>
        <p:nvPicPr>
          <p:cNvPr id="4" name="Picture 4" descr="LISTE DES STAGES ET MEMOIRES – PROMOTION 2017-2018 Aster – CEN 74 Etude sur  les services écosystémiques dans les alpages d">
            <a:extLst>
              <a:ext uri="{FF2B5EF4-FFF2-40B4-BE49-F238E27FC236}">
                <a16:creationId xmlns:a16="http://schemas.microsoft.com/office/drawing/2014/main" id="{AE321CFB-558F-4805-B422-1E315A44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4" y="204788"/>
            <a:ext cx="8234267" cy="137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UACI MONTAGN ALPES recrutement - toutes les offres disponibles">
            <a:extLst>
              <a:ext uri="{FF2B5EF4-FFF2-40B4-BE49-F238E27FC236}">
                <a16:creationId xmlns:a16="http://schemas.microsoft.com/office/drawing/2014/main" id="{566EF5A9-B36E-410F-9E32-52E80B37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488" y="7015160"/>
            <a:ext cx="2793209" cy="27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57E2BA5-B2FB-4CC9-AF60-8FE5BBC0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313" y="9808369"/>
            <a:ext cx="17109375" cy="276999"/>
          </a:xfrm>
        </p:spPr>
        <p:txBody>
          <a:bodyPr/>
          <a:lstStyle/>
          <a:p>
            <a:r>
              <a:rPr lang="fr-FR" dirty="0"/>
              <a:t>Valorisation des produits et des espaces montagnards                                                                                                                                                                                                     Justine </a:t>
            </a:r>
            <a:r>
              <a:rPr lang="fr-FR" dirty="0" err="1"/>
              <a:t>Vianes</a:t>
            </a:r>
            <a:r>
              <a:rPr lang="fr-FR" dirty="0"/>
              <a:t>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34AAF1-202C-4907-89DD-050CD96E0EE9}"/>
              </a:ext>
            </a:extLst>
          </p:cNvPr>
          <p:cNvSpPr txBox="1"/>
          <p:nvPr/>
        </p:nvSpPr>
        <p:spPr>
          <a:xfrm>
            <a:off x="467398" y="7597980"/>
            <a:ext cx="1165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000" u="sng" dirty="0"/>
              <a:t>Stage de Justine </a:t>
            </a:r>
            <a:r>
              <a:rPr lang="fr-FR" sz="3000" u="sng" dirty="0" err="1"/>
              <a:t>Vianes</a:t>
            </a:r>
            <a:r>
              <a:rPr lang="fr-FR" sz="3000" u="sng" dirty="0"/>
              <a:t>, - Tuteur de stage: </a:t>
            </a:r>
            <a:r>
              <a:rPr lang="fr-FR" sz="3000" dirty="0"/>
              <a:t>Véronique </a:t>
            </a:r>
            <a:r>
              <a:rPr lang="fr-FR" sz="3000" dirty="0" err="1"/>
              <a:t>Peyrache</a:t>
            </a:r>
            <a:r>
              <a:rPr lang="fr-FR" sz="3000" dirty="0"/>
              <a:t> </a:t>
            </a:r>
            <a:r>
              <a:rPr lang="fr-FR" sz="3000" dirty="0" err="1"/>
              <a:t>Gadeau</a:t>
            </a:r>
            <a:endParaRPr lang="fr-FR" sz="30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fr-FR" sz="3000" u="sng" dirty="0"/>
              <a:t>Maitre de stage </a:t>
            </a:r>
            <a:r>
              <a:rPr lang="fr-FR" sz="3000" dirty="0"/>
              <a:t>: Anne Castex, Suaci </a:t>
            </a:r>
            <a:r>
              <a:rPr lang="fr-FR" sz="3000" dirty="0" err="1"/>
              <a:t>Montagn’Alpes</a:t>
            </a:r>
            <a:endParaRPr lang="fr-FR" sz="3000" dirty="0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7B222402-149A-47BD-B278-5BAAC123B196}"/>
              </a:ext>
            </a:extLst>
          </p:cNvPr>
          <p:cNvSpPr/>
          <p:nvPr/>
        </p:nvSpPr>
        <p:spPr>
          <a:xfrm>
            <a:off x="12294464" y="2371747"/>
            <a:ext cx="5102604" cy="358713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Les marques territoriales agricoles à l’échelle des Alpes Européenne</a:t>
            </a:r>
          </a:p>
          <a:p>
            <a:pPr algn="ctr"/>
            <a:endParaRPr lang="fr-FR" sz="2700" dirty="0"/>
          </a:p>
          <a:p>
            <a:pPr algn="ctr"/>
            <a:r>
              <a:rPr lang="fr-FR" sz="2700" dirty="0"/>
              <a:t>Travail sur les Alpes Française, en lien avec l’Italie </a:t>
            </a:r>
          </a:p>
        </p:txBody>
      </p:sp>
      <p:pic>
        <p:nvPicPr>
          <p:cNvPr id="10" name="Picture 2" descr="Stratégie de l'Union européenne pour la région Alpine - EUSALP | L'Europe  s'engage en France, le portail des Fonds européens">
            <a:extLst>
              <a:ext uri="{FF2B5EF4-FFF2-40B4-BE49-F238E27FC236}">
                <a16:creationId xmlns:a16="http://schemas.microsoft.com/office/drawing/2014/main" id="{EB74F999-9F4E-4728-94AD-2A2D7B15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513" y="201632"/>
            <a:ext cx="2714937" cy="18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85DF5DD-E859-4C11-80E2-603E24E3D43C}"/>
              </a:ext>
            </a:extLst>
          </p:cNvPr>
          <p:cNvSpPr txBox="1"/>
          <p:nvPr/>
        </p:nvSpPr>
        <p:spPr>
          <a:xfrm>
            <a:off x="10459960" y="924750"/>
            <a:ext cx="7270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/>
              <a:t>Groupe d’action 6 «  Agriculture » </a:t>
            </a:r>
          </a:p>
        </p:txBody>
      </p:sp>
    </p:spTree>
    <p:extLst>
      <p:ext uri="{BB962C8B-B14F-4D97-AF65-F5344CB8AC3E}">
        <p14:creationId xmlns:p14="http://schemas.microsoft.com/office/powerpoint/2010/main" val="21301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72CCBC3-F19F-4483-850C-1FD02D9AE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4" t="22654" r="51010" b="39029"/>
          <a:stretch/>
        </p:blipFill>
        <p:spPr>
          <a:xfrm>
            <a:off x="914400" y="2933700"/>
            <a:ext cx="4017147" cy="39416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FCF6CE-84F3-40E2-829D-1AF215B9890B}"/>
              </a:ext>
            </a:extLst>
          </p:cNvPr>
          <p:cNvSpPr txBox="1"/>
          <p:nvPr/>
        </p:nvSpPr>
        <p:spPr>
          <a:xfrm>
            <a:off x="457200" y="2157392"/>
            <a:ext cx="651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territoire 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des produits agricoles </a:t>
            </a:r>
          </a:p>
        </p:txBody>
      </p:sp>
      <p:sp>
        <p:nvSpPr>
          <p:cNvPr id="12" name="Légende : flèche courbée 11">
            <a:extLst>
              <a:ext uri="{FF2B5EF4-FFF2-40B4-BE49-F238E27FC236}">
                <a16:creationId xmlns:a16="http://schemas.microsoft.com/office/drawing/2014/main" id="{501D31C3-B122-46AF-8EDE-383F1E8C23F5}"/>
              </a:ext>
            </a:extLst>
          </p:cNvPr>
          <p:cNvSpPr/>
          <p:nvPr/>
        </p:nvSpPr>
        <p:spPr>
          <a:xfrm>
            <a:off x="7391400" y="1104900"/>
            <a:ext cx="2707823" cy="697545"/>
          </a:xfrm>
          <a:prstGeom prst="borderCallout2">
            <a:avLst>
              <a:gd name="adj1" fmla="val 26974"/>
              <a:gd name="adj2" fmla="val -10421"/>
              <a:gd name="adj3" fmla="val 29715"/>
              <a:gd name="adj4" fmla="val -43811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Quel lien ?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31F63E-F082-4C81-A219-53A22731F57C}"/>
              </a:ext>
            </a:extLst>
          </p:cNvPr>
          <p:cNvSpPr txBox="1"/>
          <p:nvPr/>
        </p:nvSpPr>
        <p:spPr>
          <a:xfrm>
            <a:off x="7375358" y="2416568"/>
            <a:ext cx="10692412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Les marques territoriales agricoles, </a:t>
            </a: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un outil de valorisation pour les filières agricoles </a:t>
            </a: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au service des politiques locales ? </a:t>
            </a:r>
            <a:endParaRPr lang="fr-FR" sz="3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7E89F4-4CED-41DA-8823-9E5B5D1BC942}"/>
              </a:ext>
            </a:extLst>
          </p:cNvPr>
          <p:cNvSpPr txBox="1"/>
          <p:nvPr/>
        </p:nvSpPr>
        <p:spPr>
          <a:xfrm>
            <a:off x="7391400" y="4790129"/>
            <a:ext cx="10692412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Enjeux des marques territoriales </a:t>
            </a: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P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our les territoires </a:t>
            </a: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Pour les consommateurs : attentes sociétales de développement durable </a:t>
            </a:r>
          </a:p>
          <a:p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P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our les producteurs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B418A4-734E-4062-B9A9-992C11B46D2D}"/>
              </a:ext>
            </a:extLst>
          </p:cNvPr>
          <p:cNvSpPr txBox="1"/>
          <p:nvPr/>
        </p:nvSpPr>
        <p:spPr>
          <a:xfrm>
            <a:off x="7391400" y="8534872"/>
            <a:ext cx="95075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/>
              <a:t>Un Questionnaire d’enquête partagé avec l’Italie  </a:t>
            </a:r>
          </a:p>
        </p:txBody>
      </p:sp>
    </p:spTree>
    <p:extLst>
      <p:ext uri="{BB962C8B-B14F-4D97-AF65-F5344CB8AC3E}">
        <p14:creationId xmlns:p14="http://schemas.microsoft.com/office/powerpoint/2010/main" val="303455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5764" y="9214456"/>
            <a:ext cx="10017044" cy="10725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9028" y="1483450"/>
            <a:ext cx="14496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marques territoriales / Alpes 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9120" y="3619500"/>
            <a:ext cx="948528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Marques Départementales</a:t>
            </a:r>
          </a:p>
          <a:p>
            <a:endParaRPr lang="fr-FR" sz="4000" dirty="0">
              <a:solidFill>
                <a:srgbClr val="FFC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Marques de Parcs naturels Régionaux</a:t>
            </a:r>
          </a:p>
          <a:p>
            <a:endParaRPr lang="fr-FR" sz="4000" dirty="0">
              <a:solidFill>
                <a:srgbClr val="FFC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Marques de Parcs naturels Nationaux</a:t>
            </a:r>
          </a:p>
          <a:p>
            <a:endParaRPr lang="fr-FR" sz="4000" dirty="0">
              <a:solidFill>
                <a:srgbClr val="FFC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Démarches locales de producteurs</a:t>
            </a:r>
          </a:p>
          <a:p>
            <a:pPr marL="742950" indent="-742950">
              <a:buAutoNum type="alphaLcPeriod"/>
            </a:pPr>
            <a:endParaRPr lang="fr-FR" sz="4000" dirty="0">
              <a:solidFill>
                <a:srgbClr val="FFC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119" y="2736970"/>
            <a:ext cx="9599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4C9F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 20 marques territoriales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2B32CC0-4ED1-4242-A4AC-38287497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31762"/>
              </p:ext>
            </p:extLst>
          </p:nvPr>
        </p:nvGraphicFramePr>
        <p:xfrm>
          <a:off x="10088857" y="3406775"/>
          <a:ext cx="3416300" cy="188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93218508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Savoie Mont-Blanc Sélection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39744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Ishere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82726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Hautes-alpes naturellement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460965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Goutez au 13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51374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06 à table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038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Savourez le Vaucluse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032740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5363BEF-70E4-4618-AE9D-82FAF4717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0793"/>
              </p:ext>
            </p:extLst>
          </p:nvPr>
        </p:nvGraphicFramePr>
        <p:xfrm>
          <a:off x="15009456" y="4533900"/>
          <a:ext cx="2699424" cy="218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424">
                  <a:extLst>
                    <a:ext uri="{9D8B030D-6E8A-4147-A177-3AD203B41FA5}">
                      <a16:colId xmlns:a16="http://schemas.microsoft.com/office/drawing/2014/main" val="1432821444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Chartreuse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5807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Baronnies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77951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Bauges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279786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Préalpes d'Azur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87174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Lubéron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9053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PNR Queyras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80557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PNR Vercors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4240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9AD8C92-055A-466C-8A35-850FF516E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82795"/>
              </p:ext>
            </p:extLst>
          </p:nvPr>
        </p:nvGraphicFramePr>
        <p:xfrm>
          <a:off x="10064408" y="6115743"/>
          <a:ext cx="3956391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6391">
                  <a:extLst>
                    <a:ext uri="{9D8B030D-6E8A-4147-A177-3AD203B41FA5}">
                      <a16:colId xmlns:a16="http://schemas.microsoft.com/office/drawing/2014/main" val="198968147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>
                          <a:effectLst/>
                        </a:rPr>
                        <a:t>Esprit Parc National des Ecrins 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71895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Esprit Parc National de la Vanoise 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47467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Esprit Parc National du Mercantour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6685537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C6C3C5D-EE30-4DE9-AA45-0E806617F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16424"/>
              </p:ext>
            </p:extLst>
          </p:nvPr>
        </p:nvGraphicFramePr>
        <p:xfrm>
          <a:off x="10064408" y="8078567"/>
          <a:ext cx="3956391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6391">
                  <a:extLst>
                    <a:ext uri="{9D8B030D-6E8A-4147-A177-3AD203B41FA5}">
                      <a16:colId xmlns:a16="http://schemas.microsoft.com/office/drawing/2014/main" val="236183934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Pays gourmand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36925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Saveurs des Aravis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57739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La Maurienne dans l'assiette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3802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u="none" strike="noStrike" dirty="0">
                          <a:effectLst/>
                        </a:rPr>
                        <a:t>Ici en Chartreuse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637756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B545462-A332-4CD3-B523-E4F1A9117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26" t="55210" r="55437" b="22718"/>
          <a:stretch/>
        </p:blipFill>
        <p:spPr>
          <a:xfrm rot="900336">
            <a:off x="16590952" y="5713610"/>
            <a:ext cx="1206603" cy="188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Esprit parc national - Home | Facebook">
            <a:extLst>
              <a:ext uri="{FF2B5EF4-FFF2-40B4-BE49-F238E27FC236}">
                <a16:creationId xmlns:a16="http://schemas.microsoft.com/office/drawing/2014/main" id="{2FDA9179-AA56-4360-BA7F-5E31BBF9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715" y="6773481"/>
            <a:ext cx="1515255" cy="15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D96E5C-D403-49D3-AAC0-32451FAF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442" y="2496883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Maurienne dans l&amp;#39;assiette - Home | Facebook">
            <a:extLst>
              <a:ext uri="{FF2B5EF4-FFF2-40B4-BE49-F238E27FC236}">
                <a16:creationId xmlns:a16="http://schemas.microsoft.com/office/drawing/2014/main" id="{2C541B51-D68A-41A1-BC93-990B728A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957" y="811090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veurs des Aravis au village de Noël de Thônes">
            <a:extLst>
              <a:ext uri="{FF2B5EF4-FFF2-40B4-BE49-F238E27FC236}">
                <a16:creationId xmlns:a16="http://schemas.microsoft.com/office/drawing/2014/main" id="{D680AD5F-2178-4CCE-A38D-18C0B453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067" y="8288736"/>
            <a:ext cx="1795116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5764" y="9214456"/>
            <a:ext cx="10017044" cy="10725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9028" y="1483450"/>
            <a:ext cx="14496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marques territoriales / Alpes 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9120" y="3619500"/>
            <a:ext cx="151942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de produits, cahier des charges, étiquettes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Gouvernance, statut, année de création, objectifs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Fonctionnement, nombre de salariés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de producteurs / produits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Canaux de distribution</a:t>
            </a:r>
          </a:p>
          <a:p>
            <a:pPr>
              <a:lnSpc>
                <a:spcPct val="150000"/>
              </a:lnSpc>
            </a:pPr>
            <a:r>
              <a:rPr lang="fr-FR" sz="4000" dirty="0">
                <a:solidFill>
                  <a:srgbClr val="FFC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d’impact territoriale</a:t>
            </a:r>
          </a:p>
          <a:p>
            <a:pPr marL="742950" indent="-742950">
              <a:buAutoNum type="alphaLcPeriod"/>
            </a:pPr>
            <a:endParaRPr lang="fr-FR" sz="4000" dirty="0">
              <a:solidFill>
                <a:srgbClr val="FFC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119" y="2736970"/>
            <a:ext cx="780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4C9F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marque, Repérage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F205EC-6191-4486-B47A-146F2E33F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28518" r="64583" b="14505"/>
          <a:stretch/>
        </p:blipFill>
        <p:spPr>
          <a:xfrm rot="393919">
            <a:off x="13106400" y="3266012"/>
            <a:ext cx="4191000" cy="58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 - Etude de Cas _Autour du Pole agroalimentaire">
            <a:extLst>
              <a:ext uri="{FF2B5EF4-FFF2-40B4-BE49-F238E27FC236}">
                <a16:creationId xmlns:a16="http://schemas.microsoft.com/office/drawing/2014/main" id="{EEB740B4-0BCA-4DC6-8F9E-3F896D5E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993" y="4517190"/>
            <a:ext cx="3646292" cy="25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sère - Home | Facebook">
            <a:extLst>
              <a:ext uri="{FF2B5EF4-FFF2-40B4-BE49-F238E27FC236}">
                <a16:creationId xmlns:a16="http://schemas.microsoft.com/office/drawing/2014/main" id="{61F6C853-EC22-45B8-9B32-BA5F3DD2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9" b="18280"/>
          <a:stretch/>
        </p:blipFill>
        <p:spPr bwMode="auto">
          <a:xfrm>
            <a:off x="14886881" y="7638165"/>
            <a:ext cx="3214688" cy="15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Les produits ISHERE | Isère Tourisme">
            <a:extLst>
              <a:ext uri="{FF2B5EF4-FFF2-40B4-BE49-F238E27FC236}">
                <a16:creationId xmlns:a16="http://schemas.microsoft.com/office/drawing/2014/main" id="{4C8403EB-491E-48E8-83B0-C14D0A53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400" y="281706"/>
            <a:ext cx="2377029" cy="23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1FCB7E-DACD-4712-9C13-EF88C739A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75" t="34247" r="25728" b="18576"/>
          <a:stretch/>
        </p:blipFill>
        <p:spPr>
          <a:xfrm>
            <a:off x="232900" y="800524"/>
            <a:ext cx="5046956" cy="4853115"/>
          </a:xfrm>
          <a:prstGeom prst="rect">
            <a:avLst/>
          </a:prstGeom>
        </p:spPr>
      </p:pic>
      <p:pic>
        <p:nvPicPr>
          <p:cNvPr id="1026" name="Picture 2" descr="Grésivaudan, la vallée des gourmands - Magazine Exquis">
            <a:extLst>
              <a:ext uri="{FF2B5EF4-FFF2-40B4-BE49-F238E27FC236}">
                <a16:creationId xmlns:a16="http://schemas.microsoft.com/office/drawing/2014/main" id="{A6B732A5-B9E5-4FF4-9C48-FFD7BBD5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7" y="5356288"/>
            <a:ext cx="6997616" cy="443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ôtel Grenoble : réservez votre chambre au meilleur prix | Kyriad">
            <a:extLst>
              <a:ext uri="{FF2B5EF4-FFF2-40B4-BE49-F238E27FC236}">
                <a16:creationId xmlns:a16="http://schemas.microsoft.com/office/drawing/2014/main" id="{3A4B3FF5-C0D2-4747-B3D4-4EA7FBA6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32" y="3154843"/>
            <a:ext cx="8767570" cy="3150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Belle Noix, Noix de Grenoble bio et produits à base de noix bio">
            <a:extLst>
              <a:ext uri="{FF2B5EF4-FFF2-40B4-BE49-F238E27FC236}">
                <a16:creationId xmlns:a16="http://schemas.microsoft.com/office/drawing/2014/main" id="{F97BEEF9-02BB-4B3E-AAE7-B4C934FF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15" y="5876199"/>
            <a:ext cx="6220407" cy="4129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VF Villages le Massif de Belledonne , location vacances Les 7 Laux">
            <a:extLst>
              <a:ext uri="{FF2B5EF4-FFF2-40B4-BE49-F238E27FC236}">
                <a16:creationId xmlns:a16="http://schemas.microsoft.com/office/drawing/2014/main" id="{6DC79A81-F38D-47A6-8107-1322A9BA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84" y="-79123"/>
            <a:ext cx="4774104" cy="3426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E9415D1-CD2E-4B88-AC6D-01CDC26C86CD}"/>
              </a:ext>
            </a:extLst>
          </p:cNvPr>
          <p:cNvCxnSpPr>
            <a:cxnSpLocks/>
          </p:cNvCxnSpPr>
          <p:nvPr/>
        </p:nvCxnSpPr>
        <p:spPr>
          <a:xfrm>
            <a:off x="4274598" y="4075080"/>
            <a:ext cx="2316200" cy="558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DBEE1C7-E92B-4DF8-81DB-5CD31F070510}"/>
              </a:ext>
            </a:extLst>
          </p:cNvPr>
          <p:cNvSpPr txBox="1"/>
          <p:nvPr/>
        </p:nvSpPr>
        <p:spPr>
          <a:xfrm>
            <a:off x="5965794" y="3917025"/>
            <a:ext cx="2583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</a:rPr>
              <a:t>Grenoble</a:t>
            </a:r>
            <a:r>
              <a:rPr lang="fr-FR" sz="2700" dirty="0"/>
              <a:t> </a:t>
            </a:r>
          </a:p>
        </p:txBody>
      </p:sp>
      <p:pic>
        <p:nvPicPr>
          <p:cNvPr id="1036" name="Picture 12" descr="Chambre d'Agriculture de l'Isère - Home | Facebook">
            <a:extLst>
              <a:ext uri="{FF2B5EF4-FFF2-40B4-BE49-F238E27FC236}">
                <a16:creationId xmlns:a16="http://schemas.microsoft.com/office/drawing/2014/main" id="{138701BA-05BC-4FFF-9934-41513AEF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168" y="596115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E542E03-162A-46F1-97E9-1021443EC90A}"/>
              </a:ext>
            </a:extLst>
          </p:cNvPr>
          <p:cNvSpPr txBox="1"/>
          <p:nvPr/>
        </p:nvSpPr>
        <p:spPr>
          <a:xfrm>
            <a:off x="1" y="9942317"/>
            <a:ext cx="427459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5" dirty="0"/>
              <a:t>Sources: google image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D71C54-168D-4489-BB98-661657D0BE1B}"/>
              </a:ext>
            </a:extLst>
          </p:cNvPr>
          <p:cNvSpPr txBox="1"/>
          <p:nvPr/>
        </p:nvSpPr>
        <p:spPr>
          <a:xfrm>
            <a:off x="138311" y="-117425"/>
            <a:ext cx="116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Exemple d’une Marque Départementale</a:t>
            </a:r>
          </a:p>
        </p:txBody>
      </p:sp>
    </p:spTree>
    <p:extLst>
      <p:ext uri="{BB962C8B-B14F-4D97-AF65-F5344CB8AC3E}">
        <p14:creationId xmlns:p14="http://schemas.microsoft.com/office/powerpoint/2010/main" val="305250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es produits ISHERE | Isère Tourisme">
            <a:extLst>
              <a:ext uri="{FF2B5EF4-FFF2-40B4-BE49-F238E27FC236}">
                <a16:creationId xmlns:a16="http://schemas.microsoft.com/office/drawing/2014/main" id="{F3551971-E02D-46E3-9C70-7A30823DC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6" y="2813858"/>
            <a:ext cx="3698046" cy="36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9E567F-7F3C-4610-8E97-9E3AA016918D}"/>
              </a:ext>
            </a:extLst>
          </p:cNvPr>
          <p:cNvSpPr txBox="1"/>
          <p:nvPr/>
        </p:nvSpPr>
        <p:spPr>
          <a:xfrm>
            <a:off x="7768908" y="225698"/>
            <a:ext cx="36815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</a:rPr>
              <a:t>Un logo unique </a:t>
            </a:r>
          </a:p>
          <a:p>
            <a:r>
              <a:rPr lang="fr-FR" sz="2700" b="1" dirty="0"/>
              <a:t>Produits et Tourisme</a:t>
            </a:r>
          </a:p>
          <a:p>
            <a:r>
              <a:rPr lang="fr-FR" sz="2700" b="1" dirty="0"/>
              <a:t>Communication croisée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ACE8B0-AC43-44DC-8998-CEBA98962011}"/>
              </a:ext>
            </a:extLst>
          </p:cNvPr>
          <p:cNvSpPr txBox="1"/>
          <p:nvPr/>
        </p:nvSpPr>
        <p:spPr>
          <a:xfrm>
            <a:off x="965147" y="3404183"/>
            <a:ext cx="390046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129</a:t>
            </a:r>
            <a:r>
              <a:rPr lang="fr-FR" sz="2700" b="1" u="sng" dirty="0"/>
              <a:t> agriculteurs et artisans confondus</a:t>
            </a:r>
            <a:r>
              <a:rPr lang="fr-FR" sz="2700" dirty="0"/>
              <a:t>:</a:t>
            </a:r>
          </a:p>
          <a:p>
            <a:endParaRPr lang="fr-FR" sz="2700" dirty="0"/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Fruits et légumes 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Viandes/ Poissons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Epicerie sucrée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Epicerie salée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Boissons 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Crémeries 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fr-FR" sz="2700" dirty="0"/>
              <a:t>Produits issus de céréales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endParaRPr lang="fr-FR" sz="270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24132FE-45E4-43BC-B958-9F64C35AA851}"/>
              </a:ext>
            </a:extLst>
          </p:cNvPr>
          <p:cNvGrpSpPr/>
          <p:nvPr/>
        </p:nvGrpSpPr>
        <p:grpSpPr>
          <a:xfrm>
            <a:off x="2642643" y="6871315"/>
            <a:ext cx="15312441" cy="3580410"/>
            <a:chOff x="1609363" y="4163627"/>
            <a:chExt cx="10208294" cy="238694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62CEEEE-91FA-4FC7-AC92-11E4A7F1265A}"/>
                </a:ext>
              </a:extLst>
            </p:cNvPr>
            <p:cNvSpPr txBox="1"/>
            <p:nvPr/>
          </p:nvSpPr>
          <p:spPr>
            <a:xfrm>
              <a:off x="7609641" y="5004965"/>
              <a:ext cx="420801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700" dirty="0">
                  <a:solidFill>
                    <a:srgbClr val="000000"/>
                  </a:solidFill>
                  <a:latin typeface="+mj-lt"/>
                </a:rPr>
                <a:t>Produit brut élevé ou transformé en Isère. Les produits transformés doivent être issus à 50% du Département.</a:t>
              </a:r>
              <a:endParaRPr lang="fr-FR" sz="2700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1AF1771-725F-49DC-8E9C-2301754F1E32}"/>
                </a:ext>
              </a:extLst>
            </p:cNvPr>
            <p:cNvSpPr txBox="1"/>
            <p:nvPr/>
          </p:nvSpPr>
          <p:spPr>
            <a:xfrm>
              <a:off x="4738017" y="5104017"/>
              <a:ext cx="274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700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La juste rémunération des producteurs : Contrat d’équité signé entre les deux partis.</a:t>
              </a:r>
            </a:p>
            <a:p>
              <a:endParaRPr lang="fr-FR" sz="270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0C85EE1-ED4E-4C80-BBEA-AC1027E98026}"/>
                </a:ext>
              </a:extLst>
            </p:cNvPr>
            <p:cNvSpPr txBox="1"/>
            <p:nvPr/>
          </p:nvSpPr>
          <p:spPr>
            <a:xfrm>
              <a:off x="1609363" y="5018278"/>
              <a:ext cx="274320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fr-FR" sz="2700" dirty="0">
                  <a:latin typeface="Century Gothic" panose="020B0502020202020204" pitchFamily="34" charset="0"/>
                </a:rPr>
                <a:t>Un cabinet indépendant est chargé des audits de contrôle</a:t>
              </a:r>
            </a:p>
            <a:p>
              <a:pPr lvl="1"/>
              <a:endParaRPr lang="fr-FR" sz="2700" dirty="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6E13D18F-F3A6-47F4-8E53-7D0F5B728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2718" y="4163627"/>
              <a:ext cx="1321842" cy="85465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CC7E29A-A562-4545-81B4-653EB088BE6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452430"/>
              <a:ext cx="0" cy="565848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68326B2-4E05-4DF9-9D3C-FF8B2BDEEF8A}"/>
                </a:ext>
              </a:extLst>
            </p:cNvPr>
            <p:cNvCxnSpPr>
              <a:cxnSpLocks/>
            </p:cNvCxnSpPr>
            <p:nvPr/>
          </p:nvCxnSpPr>
          <p:spPr>
            <a:xfrm>
              <a:off x="6755907" y="4163627"/>
              <a:ext cx="1322773" cy="85465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976E0D51-F098-48F0-BB14-77708B43D787}"/>
              </a:ext>
            </a:extLst>
          </p:cNvPr>
          <p:cNvSpPr txBox="1"/>
          <p:nvPr/>
        </p:nvSpPr>
        <p:spPr>
          <a:xfrm>
            <a:off x="8092000" y="6574391"/>
            <a:ext cx="4381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Des valeurs </a:t>
            </a:r>
            <a:r>
              <a:rPr lang="fr-FR" sz="2700" dirty="0"/>
              <a:t>: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44E1931-CE35-43D6-B57E-0B4BBDF69BDD}"/>
              </a:ext>
            </a:extLst>
          </p:cNvPr>
          <p:cNvCxnSpPr>
            <a:cxnSpLocks/>
          </p:cNvCxnSpPr>
          <p:nvPr/>
        </p:nvCxnSpPr>
        <p:spPr>
          <a:xfrm flipH="1">
            <a:off x="5008809" y="5110419"/>
            <a:ext cx="2326815" cy="0"/>
          </a:xfrm>
          <a:prstGeom prst="straightConnector1">
            <a:avLst/>
          </a:prstGeom>
          <a:ln w="381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64D5D10-D380-4362-807C-A8773D83DB93}"/>
              </a:ext>
            </a:extLst>
          </p:cNvPr>
          <p:cNvCxnSpPr>
            <a:cxnSpLocks/>
          </p:cNvCxnSpPr>
          <p:nvPr/>
        </p:nvCxnSpPr>
        <p:spPr>
          <a:xfrm flipV="1">
            <a:off x="9122752" y="1638300"/>
            <a:ext cx="0" cy="916768"/>
          </a:xfrm>
          <a:prstGeom prst="straightConnector1">
            <a:avLst/>
          </a:prstGeom>
          <a:ln w="381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C29422C-56AC-436C-A587-8892E26CDFFA}"/>
              </a:ext>
            </a:extLst>
          </p:cNvPr>
          <p:cNvSpPr txBox="1"/>
          <p:nvPr/>
        </p:nvSpPr>
        <p:spPr>
          <a:xfrm>
            <a:off x="11643059" y="215748"/>
            <a:ext cx="6644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u="sng" dirty="0"/>
              <a:t>Des canaux de distributions diverses </a:t>
            </a:r>
          </a:p>
          <a:p>
            <a:pPr marL="1095375" indent="-428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Box (coffrets découvertes), fêtes de fin d’années, événements  </a:t>
            </a:r>
          </a:p>
          <a:p>
            <a:pPr marL="1095375" indent="-428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Restauration collective </a:t>
            </a:r>
          </a:p>
          <a:p>
            <a:pPr marL="1095375" indent="-428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Grandes et moyennes surfaces </a:t>
            </a:r>
          </a:p>
          <a:p>
            <a:endParaRPr lang="fr-FR" sz="2700" u="sng" dirty="0"/>
          </a:p>
        </p:txBody>
      </p:sp>
      <p:pic>
        <p:nvPicPr>
          <p:cNvPr id="30" name="Picture 6" descr="Solidaire et durable, la box IsHere met les bouchées doubles">
            <a:extLst>
              <a:ext uri="{FF2B5EF4-FFF2-40B4-BE49-F238E27FC236}">
                <a16:creationId xmlns:a16="http://schemas.microsoft.com/office/drawing/2014/main" id="{913007B9-AFD1-4D4C-922C-B56F6733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339" y="2643994"/>
            <a:ext cx="4605676" cy="307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La marque ISHERE | Isère Attractivité">
            <a:extLst>
              <a:ext uri="{FF2B5EF4-FFF2-40B4-BE49-F238E27FC236}">
                <a16:creationId xmlns:a16="http://schemas.microsoft.com/office/drawing/2014/main" id="{0CA66C1D-D335-45FC-AFCB-AD093C56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9" y="235300"/>
            <a:ext cx="6900857" cy="288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4BF9618-9EAE-4E16-A5A7-DBDB95FFE4C4}"/>
              </a:ext>
            </a:extLst>
          </p:cNvPr>
          <p:cNvSpPr txBox="1"/>
          <p:nvPr/>
        </p:nvSpPr>
        <p:spPr>
          <a:xfrm>
            <a:off x="1" y="9942317"/>
            <a:ext cx="427459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5" dirty="0"/>
              <a:t>Sources: google image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BBBA1B9-B02B-40AE-A235-517EC26BF6DF}"/>
              </a:ext>
            </a:extLst>
          </p:cNvPr>
          <p:cNvCxnSpPr>
            <a:cxnSpLocks/>
          </p:cNvCxnSpPr>
          <p:nvPr/>
        </p:nvCxnSpPr>
        <p:spPr>
          <a:xfrm flipV="1">
            <a:off x="10493406" y="1076623"/>
            <a:ext cx="1301907" cy="1866326"/>
          </a:xfrm>
          <a:prstGeom prst="straightConnector1">
            <a:avLst/>
          </a:prstGeom>
          <a:ln w="381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45788D9-D55F-45E8-80AA-DC48CD7344C8}"/>
              </a:ext>
            </a:extLst>
          </p:cNvPr>
          <p:cNvCxnSpPr>
            <a:cxnSpLocks/>
          </p:cNvCxnSpPr>
          <p:nvPr/>
        </p:nvCxnSpPr>
        <p:spPr>
          <a:xfrm>
            <a:off x="11135999" y="5427535"/>
            <a:ext cx="1789293" cy="924558"/>
          </a:xfrm>
          <a:prstGeom prst="straightConnector1">
            <a:avLst/>
          </a:prstGeom>
          <a:ln w="381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742A2BD-CA9E-42EB-835F-26D31B1C50DF}"/>
              </a:ext>
            </a:extLst>
          </p:cNvPr>
          <p:cNvSpPr txBox="1"/>
          <p:nvPr/>
        </p:nvSpPr>
        <p:spPr>
          <a:xfrm>
            <a:off x="11943892" y="6342108"/>
            <a:ext cx="631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0000"/>
                </a:solidFill>
                <a:latin typeface="+mj-lt"/>
              </a:rPr>
              <a:t>Une convention avec l’INAO pour les produits sous SIQO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9243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3F45FB7-4453-426E-8632-538090077610}"/>
              </a:ext>
            </a:extLst>
          </p:cNvPr>
          <p:cNvSpPr txBox="1"/>
          <p:nvPr/>
        </p:nvSpPr>
        <p:spPr>
          <a:xfrm>
            <a:off x="292963" y="75960"/>
            <a:ext cx="13929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Les marques territoriales agricoles, des initiatives au profit des territoires. 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F1EA7A-B538-4F21-84E7-36D90B6B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5" t="43624" r="30606" b="17541"/>
          <a:stretch/>
        </p:blipFill>
        <p:spPr>
          <a:xfrm>
            <a:off x="5271026" y="583791"/>
            <a:ext cx="9511774" cy="50884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60ADC3-0034-43A7-B87E-366D0C00E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3" t="44142" r="28494" b="17023"/>
          <a:stretch/>
        </p:blipFill>
        <p:spPr>
          <a:xfrm>
            <a:off x="5218889" y="5646954"/>
            <a:ext cx="7850223" cy="45640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89D802C-7423-4072-AF78-0A86BE1F34B2}"/>
              </a:ext>
            </a:extLst>
          </p:cNvPr>
          <p:cNvSpPr txBox="1"/>
          <p:nvPr/>
        </p:nvSpPr>
        <p:spPr>
          <a:xfrm>
            <a:off x="317026" y="3569445"/>
            <a:ext cx="4234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Depuis Quand?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506DBB-52F7-4930-8E0C-6743FFAA8B19}"/>
              </a:ext>
            </a:extLst>
          </p:cNvPr>
          <p:cNvSpPr txBox="1"/>
          <p:nvPr/>
        </p:nvSpPr>
        <p:spPr>
          <a:xfrm>
            <a:off x="288952" y="6555099"/>
            <a:ext cx="4234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Par qui? </a:t>
            </a:r>
          </a:p>
        </p:txBody>
      </p:sp>
    </p:spTree>
    <p:extLst>
      <p:ext uri="{BB962C8B-B14F-4D97-AF65-F5344CB8AC3E}">
        <p14:creationId xmlns:p14="http://schemas.microsoft.com/office/powerpoint/2010/main" val="10433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560B935-23E9-43C4-98CC-F122CA512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7" t="48919" r="23286" b="29968"/>
          <a:stretch/>
        </p:blipFill>
        <p:spPr>
          <a:xfrm>
            <a:off x="3403560" y="414672"/>
            <a:ext cx="14274840" cy="38789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9868888-C395-4E81-A94B-A2AEC823A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20" y="6121388"/>
            <a:ext cx="2125014" cy="223126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2B3A49C-D4B8-48DF-A2EC-16197D7D0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540" y="8465640"/>
            <a:ext cx="2240924" cy="1371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3B39790-DF56-431F-9910-3BC0154EF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0" y="6192105"/>
            <a:ext cx="2511381" cy="189319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4B4E50B-FFD6-4778-B77B-31D8A7E78907}"/>
              </a:ext>
            </a:extLst>
          </p:cNvPr>
          <p:cNvSpPr/>
          <p:nvPr/>
        </p:nvSpPr>
        <p:spPr>
          <a:xfrm>
            <a:off x="8407634" y="5684274"/>
            <a:ext cx="5602620" cy="448519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5BE5918-FA4A-4DF7-AFC2-DA53CC6F10D9}"/>
              </a:ext>
            </a:extLst>
          </p:cNvPr>
          <p:cNvSpPr txBox="1"/>
          <p:nvPr/>
        </p:nvSpPr>
        <p:spPr>
          <a:xfrm>
            <a:off x="14210607" y="6565501"/>
            <a:ext cx="4186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ym typeface="Wingdings" panose="05000000000000000000" pitchFamily="2" charset="2"/>
              </a:rPr>
              <a:t></a:t>
            </a:r>
            <a:r>
              <a:rPr lang="fr-FR" sz="2700" b="1" dirty="0"/>
              <a:t>Une cible</a:t>
            </a:r>
          </a:p>
          <a:p>
            <a:r>
              <a:rPr lang="fr-FR" sz="2700" b="1" dirty="0">
                <a:sym typeface="Wingdings" panose="05000000000000000000" pitchFamily="2" charset="2"/>
              </a:rPr>
              <a:t></a:t>
            </a:r>
            <a:r>
              <a:rPr lang="fr-FR" sz="2700" b="1" dirty="0"/>
              <a:t>Un territoire </a:t>
            </a:r>
          </a:p>
          <a:p>
            <a:r>
              <a:rPr lang="fr-FR" sz="2700" b="1" dirty="0">
                <a:sym typeface="Wingdings" panose="05000000000000000000" pitchFamily="2" charset="2"/>
              </a:rPr>
              <a:t></a:t>
            </a:r>
            <a:r>
              <a:rPr lang="fr-FR" sz="2700" b="1" dirty="0"/>
              <a:t>Des couleurs </a:t>
            </a:r>
          </a:p>
          <a:p>
            <a:r>
              <a:rPr lang="fr-FR" sz="2700" b="1" dirty="0">
                <a:sym typeface="Wingdings" panose="05000000000000000000" pitchFamily="2" charset="2"/>
              </a:rPr>
              <a:t> Des représentations </a:t>
            </a:r>
            <a:endParaRPr lang="fr-FR" sz="2700" b="1" dirty="0"/>
          </a:p>
          <a:p>
            <a:r>
              <a:rPr lang="fr-FR" sz="2700" dirty="0"/>
              <a:t> </a:t>
            </a:r>
          </a:p>
          <a:p>
            <a:endParaRPr lang="fr-FR" sz="27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6025FC-5AA8-487B-A2B7-3BF1E93DA260}"/>
              </a:ext>
            </a:extLst>
          </p:cNvPr>
          <p:cNvSpPr txBox="1"/>
          <p:nvPr/>
        </p:nvSpPr>
        <p:spPr>
          <a:xfrm>
            <a:off x="291892" y="5684274"/>
            <a:ext cx="6602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/>
              <a:t>Une marque = un/des </a:t>
            </a:r>
            <a:r>
              <a:rPr lang="fr-FR" sz="2700" b="1" dirty="0">
                <a:solidFill>
                  <a:srgbClr val="FFC000"/>
                </a:solidFill>
              </a:rPr>
              <a:t>cahiers des charges </a:t>
            </a:r>
          </a:p>
        </p:txBody>
      </p:sp>
      <p:pic>
        <p:nvPicPr>
          <p:cNvPr id="2052" name="Picture 4" descr="Document Icône Illustration Vectorielle. Pictogramme Simple De Feuille De  Papier. Clip Art Libres De Droits , Vecteurs Et Illustration. Image  76945714.">
            <a:extLst>
              <a:ext uri="{FF2B5EF4-FFF2-40B4-BE49-F238E27FC236}">
                <a16:creationId xmlns:a16="http://schemas.microsoft.com/office/drawing/2014/main" id="{E00405C9-22F2-4577-A67F-0C901F7FA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23171" r="28316" b="23611"/>
          <a:stretch/>
        </p:blipFill>
        <p:spPr bwMode="auto">
          <a:xfrm>
            <a:off x="2590800" y="6516062"/>
            <a:ext cx="2004911" cy="24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8FABB33-D6BE-4288-A7BF-1B545DC807C5}"/>
              </a:ext>
            </a:extLst>
          </p:cNvPr>
          <p:cNvSpPr txBox="1"/>
          <p:nvPr/>
        </p:nvSpPr>
        <p:spPr>
          <a:xfrm>
            <a:off x="152400" y="2156027"/>
            <a:ext cx="4234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Objectifs</a:t>
            </a:r>
            <a:r>
              <a:rPr lang="fr-FR" sz="4200" dirty="0"/>
              <a:t>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E02B12-042E-4203-B5F9-4A28608A9E2D}"/>
              </a:ext>
            </a:extLst>
          </p:cNvPr>
          <p:cNvSpPr txBox="1"/>
          <p:nvPr/>
        </p:nvSpPr>
        <p:spPr>
          <a:xfrm>
            <a:off x="207678" y="4763462"/>
            <a:ext cx="4234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Fonctionnement</a:t>
            </a:r>
            <a:r>
              <a:rPr lang="fr-FR" sz="4200" dirty="0"/>
              <a:t>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21E41D-2283-48EF-BAED-E6C10681EB74}"/>
              </a:ext>
            </a:extLst>
          </p:cNvPr>
          <p:cNvSpPr txBox="1"/>
          <p:nvPr/>
        </p:nvSpPr>
        <p:spPr>
          <a:xfrm>
            <a:off x="8258536" y="4742173"/>
            <a:ext cx="7591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/>
              <a:t>Communication territoriale </a:t>
            </a:r>
            <a:r>
              <a:rPr lang="fr-FR" sz="4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897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674</Words>
  <Application>Microsoft Office PowerPoint</Application>
  <PresentationFormat>Personnalisé</PresentationFormat>
  <Paragraphs>151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Office Theme</vt:lpstr>
      <vt:lpstr>Présentation PowerPoint</vt:lpstr>
      <vt:lpstr>Les marques territoriales agricoles des Alpes Françaises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PPT_PresentationFORA21</dc:title>
  <dc:creator>Alpine Region</dc:creator>
  <cp:keywords>DAEwED-T5a4,BAEU-lghqBs</cp:keywords>
  <cp:lastModifiedBy>Anne CASTEX</cp:lastModifiedBy>
  <cp:revision>6</cp:revision>
  <dcterms:created xsi:type="dcterms:W3CDTF">2021-11-18T09:04:23Z</dcterms:created>
  <dcterms:modified xsi:type="dcterms:W3CDTF">2022-05-04T07:33:08Z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